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3"/>
  </p:notesMasterIdLst>
  <p:sldIdLst>
    <p:sldId id="256" r:id="rId2"/>
    <p:sldId id="284" r:id="rId3"/>
    <p:sldId id="285" r:id="rId4"/>
    <p:sldId id="292" r:id="rId5"/>
    <p:sldId id="287" r:id="rId6"/>
    <p:sldId id="298" r:id="rId7"/>
    <p:sldId id="299" r:id="rId8"/>
    <p:sldId id="301" r:id="rId9"/>
    <p:sldId id="302" r:id="rId10"/>
    <p:sldId id="300" r:id="rId11"/>
    <p:sldId id="290" r:id="rId12"/>
    <p:sldId id="288" r:id="rId13"/>
    <p:sldId id="303" r:id="rId14"/>
    <p:sldId id="291" r:id="rId15"/>
    <p:sldId id="296" r:id="rId16"/>
    <p:sldId id="297" r:id="rId17"/>
    <p:sldId id="293" r:id="rId18"/>
    <p:sldId id="294" r:id="rId19"/>
    <p:sldId id="295" r:id="rId20"/>
    <p:sldId id="282" r:id="rId21"/>
    <p:sldId id="283" r:id="rId22"/>
  </p:sldIdLst>
  <p:sldSz cx="9144000" cy="5143500" type="screen16x9"/>
  <p:notesSz cx="6858000" cy="9144000"/>
  <p:embeddedFontLst>
    <p:embeddedFont>
      <p:font typeface="Fira Code Medium" panose="020B0604020202020204" charset="0"/>
      <p:regular r:id="rId24"/>
    </p:embeddedFont>
    <p:embeddedFont>
      <p:font typeface="Lato" panose="020B0604020202020204" charset="0"/>
      <p:regular r:id="rId25"/>
      <p:bold r:id="rId26"/>
      <p:italic r:id="rId27"/>
      <p:boldItalic r:id="rId28"/>
    </p:embeddedFont>
    <p:embeddedFont>
      <p:font typeface="Montserrat" panose="020B0604020202020204" charset="0"/>
      <p:regular r:id="rId29"/>
      <p:bold r:id="rId30"/>
      <p:italic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-1615" y="1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52317045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38672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Redux was great to improve React</a:t>
            </a:r>
            <a:r>
              <a:rPr lang="en-GB" baseline="0" dirty="0"/>
              <a:t> </a:t>
            </a:r>
            <a:r>
              <a:rPr lang="en-GB" baseline="0" dirty="0" err="1"/>
              <a:t>applictions</a:t>
            </a:r>
            <a:r>
              <a:rPr lang="en-GB" baseline="0" dirty="0"/>
              <a:t> but not needed with Flutter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336886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GB" dirty="0"/>
              <a:t>5 let the Widgets rule not some central state machine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651251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3. Example a Page that edits</a:t>
            </a:r>
            <a:r>
              <a:rPr lang="en-GB" baseline="0" dirty="0"/>
              <a:t> user profiles should not call a function in the </a:t>
            </a:r>
            <a:r>
              <a:rPr lang="en-GB" baseline="0" dirty="0" err="1"/>
              <a:t>InvoiceManage</a:t>
            </a:r>
            <a:r>
              <a:rPr lang="en-GB" baseline="0" dirty="0"/>
              <a:t> if there is a business necessity to interact then the </a:t>
            </a:r>
            <a:r>
              <a:rPr lang="en-GB" baseline="0" dirty="0" err="1"/>
              <a:t>UserManager</a:t>
            </a:r>
            <a:r>
              <a:rPr lang="en-GB" baseline="0" dirty="0"/>
              <a:t> should deal with that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497627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35b2f8916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35b2f8916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36104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35e3d9cc6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35e3d9cc6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26776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name="adj" fmla="val 0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name="adj" fmla="val 58774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6" name="Google Shape;46;p4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47" name="Google Shape;4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" name="Google Shape;60;p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1" name="Google Shape;61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7" name="Google Shape;67;p7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8" name="Google Shape;6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" name="Google Shape;89;p8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9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6" name="Google Shape;96;p9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97" name="Google Shape;97;p9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10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4" name="Google Shape;10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" name="Google Shape;125;p11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7" name="Google Shape;12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://joinorcreate.com/" TargetMode="Externa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2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flutter.io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Solido/awesome-flutter" TargetMode="External"/><Relationship Id="rId5" Type="http://schemas.openxmlformats.org/officeDocument/2006/relationships/hyperlink" Target="https://github.com/flutter/plugins/blob/master/FlutterFire.md" TargetMode="External"/><Relationship Id="rId4" Type="http://schemas.openxmlformats.org/officeDocument/2006/relationships/hyperlink" Target="https://github.com/flutter/flutter" TargetMode="Externa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186751" y="1578400"/>
            <a:ext cx="5773003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 err="1"/>
              <a:t>RxVMS</a:t>
            </a:r>
            <a:endParaRPr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000" dirty="0"/>
              <a:t>A practical reactive </a:t>
            </a:r>
            <a:r>
              <a:rPr lang="en-GB" sz="2000" dirty="0"/>
              <a:t>architecture</a:t>
            </a:r>
            <a:r>
              <a:rPr lang="de-DE" sz="2000" dirty="0"/>
              <a:t> for Flutter</a:t>
            </a:r>
            <a:endParaRPr sz="2000" dirty="0"/>
          </a:p>
        </p:txBody>
      </p:sp>
      <p:sp>
        <p:nvSpPr>
          <p:cNvPr id="135" name="Google Shape;135;p13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>
                <a:latin typeface="Montserrat"/>
                <a:ea typeface="Montserrat"/>
                <a:cs typeface="Montserrat"/>
                <a:sym typeface="Montserrat"/>
              </a:rPr>
              <a:t>Thomas Burkhart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 err="1">
                <a:latin typeface="Montserrat"/>
                <a:ea typeface="Montserrat"/>
                <a:cs typeface="Montserrat"/>
                <a:sym typeface="Montserrat"/>
              </a:rPr>
              <a:t>FlutterLDN</a:t>
            </a:r>
            <a:r>
              <a:rPr lang="de-DE" dirty="0">
                <a:latin typeface="Montserrat"/>
                <a:ea typeface="Montserrat"/>
                <a:cs typeface="Montserrat"/>
                <a:sym typeface="Montserrat"/>
              </a:rPr>
              <a:t> meetup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Montserrat"/>
                <a:ea typeface="Montserrat"/>
                <a:cs typeface="Montserrat"/>
                <a:sym typeface="Montserrat"/>
              </a:rPr>
              <a:t>24.09. 2018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88596" y="13902"/>
            <a:ext cx="7038900" cy="914100"/>
          </a:xfrm>
        </p:spPr>
        <p:txBody>
          <a:bodyPr/>
          <a:lstStyle/>
          <a:p>
            <a:r>
              <a:rPr lang="en-GB" dirty="0"/>
              <a:t>Interactions inside an </a:t>
            </a:r>
            <a:r>
              <a:rPr lang="en-GB" dirty="0" err="1"/>
              <a:t>RxVMS</a:t>
            </a:r>
            <a:r>
              <a:rPr lang="en-GB" dirty="0"/>
              <a:t> App</a:t>
            </a:r>
          </a:p>
        </p:txBody>
      </p:sp>
      <p:grpSp>
        <p:nvGrpSpPr>
          <p:cNvPr id="29" name="Gruppieren 28"/>
          <p:cNvGrpSpPr/>
          <p:nvPr/>
        </p:nvGrpSpPr>
        <p:grpSpPr>
          <a:xfrm>
            <a:off x="1166586" y="647600"/>
            <a:ext cx="7038900" cy="4251485"/>
            <a:chOff x="494522" y="256592"/>
            <a:chExt cx="11916239" cy="7366238"/>
          </a:xfrm>
        </p:grpSpPr>
        <p:sp>
          <p:nvSpPr>
            <p:cNvPr id="3" name="Rechteck 2"/>
            <p:cNvSpPr/>
            <p:nvPr/>
          </p:nvSpPr>
          <p:spPr>
            <a:xfrm>
              <a:off x="501518" y="2332653"/>
              <a:ext cx="1847461" cy="1670179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100" dirty="0"/>
                <a:t>Login View</a:t>
              </a:r>
            </a:p>
          </p:txBody>
        </p:sp>
        <p:sp>
          <p:nvSpPr>
            <p:cNvPr id="4" name="Ellipse 3"/>
            <p:cNvSpPr/>
            <p:nvPr/>
          </p:nvSpPr>
          <p:spPr>
            <a:xfrm>
              <a:off x="9797142" y="2292366"/>
              <a:ext cx="2613619" cy="1679510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100" dirty="0"/>
                <a:t>Authentication Service</a:t>
              </a:r>
            </a:p>
          </p:txBody>
        </p:sp>
        <p:sp>
          <p:nvSpPr>
            <p:cNvPr id="5" name="Abgerundetes Rechteck 4"/>
            <p:cNvSpPr/>
            <p:nvPr/>
          </p:nvSpPr>
          <p:spPr>
            <a:xfrm>
              <a:off x="4989545" y="2727837"/>
              <a:ext cx="2099388" cy="175415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100" dirty="0"/>
                <a:t>User Manager</a:t>
              </a:r>
            </a:p>
          </p:txBody>
        </p:sp>
        <p:cxnSp>
          <p:nvCxnSpPr>
            <p:cNvPr id="6" name="Gerade Verbindung mit Pfeil 5"/>
            <p:cNvCxnSpPr>
              <a:stCxn id="13" idx="3"/>
              <a:endCxn id="14" idx="1"/>
            </p:cNvCxnSpPr>
            <p:nvPr/>
          </p:nvCxnSpPr>
          <p:spPr>
            <a:xfrm>
              <a:off x="2341983" y="1143874"/>
              <a:ext cx="2647562" cy="1561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Gerade Verbindung mit Pfeil 6"/>
            <p:cNvCxnSpPr/>
            <p:nvPr/>
          </p:nvCxnSpPr>
          <p:spPr>
            <a:xfrm flipH="1" flipV="1">
              <a:off x="2341983" y="3867070"/>
              <a:ext cx="2656890" cy="7191"/>
            </a:xfrm>
            <a:prstGeom prst="straightConnector1">
              <a:avLst/>
            </a:prstGeom>
            <a:ln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Gerade Verbindung mit Pfeil 7"/>
            <p:cNvCxnSpPr>
              <a:stCxn id="14" idx="3"/>
              <a:endCxn id="15" idx="2"/>
            </p:cNvCxnSpPr>
            <p:nvPr/>
          </p:nvCxnSpPr>
          <p:spPr>
            <a:xfrm flipV="1">
              <a:off x="7088933" y="1096348"/>
              <a:ext cx="2708208" cy="63137"/>
            </a:xfrm>
            <a:prstGeom prst="straightConnector1">
              <a:avLst/>
            </a:prstGeom>
            <a:ln>
              <a:solidFill>
                <a:srgbClr val="7030A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feld 8"/>
            <p:cNvSpPr txBox="1"/>
            <p:nvPr/>
          </p:nvSpPr>
          <p:spPr>
            <a:xfrm>
              <a:off x="991134" y="6447125"/>
              <a:ext cx="1633100" cy="4532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100" dirty="0" err="1">
                  <a:solidFill>
                    <a:schemeClr val="bg1">
                      <a:lumMod val="95000"/>
                    </a:schemeClr>
                  </a:solidFill>
                </a:rPr>
                <a:t>RxComands</a:t>
              </a:r>
              <a:endParaRPr lang="en-GB" sz="11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10" name="Textfeld 9"/>
            <p:cNvSpPr txBox="1"/>
            <p:nvPr/>
          </p:nvSpPr>
          <p:spPr>
            <a:xfrm>
              <a:off x="5277892" y="6426139"/>
              <a:ext cx="2849072" cy="7465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100" dirty="0">
                  <a:solidFill>
                    <a:schemeClr val="bg1">
                      <a:lumMod val="95000"/>
                    </a:schemeClr>
                  </a:solidFill>
                </a:rPr>
                <a:t>(async) function calls </a:t>
              </a:r>
            </a:p>
            <a:p>
              <a:r>
                <a:rPr lang="en-GB" sz="1100" dirty="0">
                  <a:solidFill>
                    <a:schemeClr val="bg1">
                      <a:lumMod val="95000"/>
                    </a:schemeClr>
                  </a:solidFill>
                </a:rPr>
                <a:t>or Streams</a:t>
              </a:r>
            </a:p>
          </p:txBody>
        </p:sp>
        <p:sp>
          <p:nvSpPr>
            <p:cNvPr id="11" name="Textfeld 10"/>
            <p:cNvSpPr txBox="1"/>
            <p:nvPr/>
          </p:nvSpPr>
          <p:spPr>
            <a:xfrm>
              <a:off x="2953514" y="6426139"/>
              <a:ext cx="2083959" cy="7465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100" dirty="0">
                  <a:solidFill>
                    <a:schemeClr val="bg1">
                      <a:lumMod val="95000"/>
                    </a:schemeClr>
                  </a:solidFill>
                </a:rPr>
                <a:t>Observables/</a:t>
              </a:r>
            </a:p>
            <a:p>
              <a:r>
                <a:rPr lang="en-GB" sz="1100" dirty="0">
                  <a:solidFill>
                    <a:schemeClr val="bg1">
                      <a:lumMod val="95000"/>
                    </a:schemeClr>
                  </a:solidFill>
                </a:rPr>
                <a:t>Streams</a:t>
              </a:r>
            </a:p>
          </p:txBody>
        </p:sp>
        <p:sp>
          <p:nvSpPr>
            <p:cNvPr id="12" name="Rechteck 11"/>
            <p:cNvSpPr/>
            <p:nvPr/>
          </p:nvSpPr>
          <p:spPr>
            <a:xfrm>
              <a:off x="494522" y="4356522"/>
              <a:ext cx="1847461" cy="1670179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100" dirty="0"/>
                <a:t>Map View</a:t>
              </a:r>
            </a:p>
          </p:txBody>
        </p:sp>
        <p:sp>
          <p:nvSpPr>
            <p:cNvPr id="13" name="Rechteck 12"/>
            <p:cNvSpPr/>
            <p:nvPr/>
          </p:nvSpPr>
          <p:spPr>
            <a:xfrm>
              <a:off x="494522" y="308784"/>
              <a:ext cx="1847461" cy="1670179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100" dirty="0"/>
                <a:t>Event Detail View</a:t>
              </a:r>
            </a:p>
          </p:txBody>
        </p:sp>
        <p:sp>
          <p:nvSpPr>
            <p:cNvPr id="14" name="Abgerundetes Rechteck 13"/>
            <p:cNvSpPr/>
            <p:nvPr/>
          </p:nvSpPr>
          <p:spPr>
            <a:xfrm>
              <a:off x="4989545" y="282406"/>
              <a:ext cx="2099388" cy="175415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100" dirty="0"/>
                <a:t>Event Manager</a:t>
              </a:r>
            </a:p>
          </p:txBody>
        </p:sp>
        <p:sp>
          <p:nvSpPr>
            <p:cNvPr id="15" name="Ellipse 14"/>
            <p:cNvSpPr/>
            <p:nvPr/>
          </p:nvSpPr>
          <p:spPr>
            <a:xfrm>
              <a:off x="9797142" y="256592"/>
              <a:ext cx="2613619" cy="1679510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100" dirty="0"/>
                <a:t>Database Service</a:t>
              </a:r>
            </a:p>
          </p:txBody>
        </p:sp>
        <p:sp>
          <p:nvSpPr>
            <p:cNvPr id="16" name="Ellipse 15"/>
            <p:cNvSpPr/>
            <p:nvPr/>
          </p:nvSpPr>
          <p:spPr>
            <a:xfrm>
              <a:off x="9797142" y="4326188"/>
              <a:ext cx="2613619" cy="1679510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100" dirty="0"/>
                <a:t>Location Service</a:t>
              </a:r>
            </a:p>
          </p:txBody>
        </p:sp>
        <p:cxnSp>
          <p:nvCxnSpPr>
            <p:cNvPr id="17" name="Gerade Verbindung mit Pfeil 16"/>
            <p:cNvCxnSpPr>
              <a:endCxn id="4" idx="2"/>
            </p:cNvCxnSpPr>
            <p:nvPr/>
          </p:nvCxnSpPr>
          <p:spPr>
            <a:xfrm flipV="1">
              <a:off x="7061474" y="3132122"/>
              <a:ext cx="2735668" cy="35623"/>
            </a:xfrm>
            <a:prstGeom prst="straightConnector1">
              <a:avLst/>
            </a:prstGeom>
            <a:ln>
              <a:solidFill>
                <a:srgbClr val="7030A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mit Pfeil 17"/>
            <p:cNvCxnSpPr>
              <a:endCxn id="15" idx="3"/>
            </p:cNvCxnSpPr>
            <p:nvPr/>
          </p:nvCxnSpPr>
          <p:spPr>
            <a:xfrm flipV="1">
              <a:off x="7061474" y="1690143"/>
              <a:ext cx="3118424" cy="1202495"/>
            </a:xfrm>
            <a:prstGeom prst="straightConnector1">
              <a:avLst/>
            </a:prstGeom>
            <a:ln>
              <a:solidFill>
                <a:srgbClr val="7030A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 Verbindung mit Pfeil 18"/>
            <p:cNvCxnSpPr/>
            <p:nvPr/>
          </p:nvCxnSpPr>
          <p:spPr>
            <a:xfrm flipH="1">
              <a:off x="3384555" y="6385679"/>
              <a:ext cx="1180634" cy="2479"/>
            </a:xfrm>
            <a:prstGeom prst="straightConnector1">
              <a:avLst/>
            </a:prstGeom>
            <a:ln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 Verbindung mit Pfeil 19"/>
            <p:cNvCxnSpPr/>
            <p:nvPr/>
          </p:nvCxnSpPr>
          <p:spPr>
            <a:xfrm flipV="1">
              <a:off x="1288788" y="6390627"/>
              <a:ext cx="1095026" cy="3299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mit Pfeil 20"/>
            <p:cNvCxnSpPr/>
            <p:nvPr/>
          </p:nvCxnSpPr>
          <p:spPr>
            <a:xfrm flipV="1">
              <a:off x="5922606" y="6377756"/>
              <a:ext cx="1095026" cy="3299"/>
            </a:xfrm>
            <a:prstGeom prst="straightConnector1">
              <a:avLst/>
            </a:prstGeom>
            <a:ln>
              <a:solidFill>
                <a:srgbClr val="7030A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Gerade Verbindung mit Pfeil 21"/>
            <p:cNvCxnSpPr>
              <a:stCxn id="12" idx="3"/>
              <a:endCxn id="16" idx="2"/>
            </p:cNvCxnSpPr>
            <p:nvPr/>
          </p:nvCxnSpPr>
          <p:spPr>
            <a:xfrm flipV="1">
              <a:off x="2341982" y="5165944"/>
              <a:ext cx="7455159" cy="25667"/>
            </a:xfrm>
            <a:prstGeom prst="straightConnector1">
              <a:avLst/>
            </a:prstGeom>
            <a:ln>
              <a:solidFill>
                <a:srgbClr val="7030A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Gerade Verbindung mit Pfeil 22"/>
            <p:cNvCxnSpPr/>
            <p:nvPr/>
          </p:nvCxnSpPr>
          <p:spPr>
            <a:xfrm>
              <a:off x="2348979" y="1648703"/>
              <a:ext cx="2701213" cy="1227614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mit Pfeil 23"/>
            <p:cNvCxnSpPr/>
            <p:nvPr/>
          </p:nvCxnSpPr>
          <p:spPr>
            <a:xfrm>
              <a:off x="2348979" y="3317690"/>
              <a:ext cx="2640566" cy="10554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 Verbindung mit Pfeil 24"/>
            <p:cNvCxnSpPr>
              <a:stCxn id="5" idx="0"/>
              <a:endCxn id="14" idx="2"/>
            </p:cNvCxnSpPr>
            <p:nvPr/>
          </p:nvCxnSpPr>
          <p:spPr>
            <a:xfrm flipV="1">
              <a:off x="6039239" y="2036562"/>
              <a:ext cx="0" cy="691275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Gerade Verbindung mit Pfeil 25"/>
            <p:cNvCxnSpPr/>
            <p:nvPr/>
          </p:nvCxnSpPr>
          <p:spPr>
            <a:xfrm flipH="1" flipV="1">
              <a:off x="2336153" y="1456158"/>
              <a:ext cx="2656890" cy="7191"/>
            </a:xfrm>
            <a:prstGeom prst="straightConnector1">
              <a:avLst/>
            </a:prstGeom>
            <a:ln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feld 26"/>
            <p:cNvSpPr txBox="1"/>
            <p:nvPr/>
          </p:nvSpPr>
          <p:spPr>
            <a:xfrm>
              <a:off x="6039239" y="2258939"/>
              <a:ext cx="492191" cy="4532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50" dirty="0"/>
                <a:t>**</a:t>
              </a:r>
            </a:p>
          </p:txBody>
        </p:sp>
        <p:sp>
          <p:nvSpPr>
            <p:cNvPr id="28" name="Textfeld 27"/>
            <p:cNvSpPr txBox="1"/>
            <p:nvPr/>
          </p:nvSpPr>
          <p:spPr>
            <a:xfrm>
              <a:off x="8264745" y="6263012"/>
              <a:ext cx="3824618" cy="13598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900" dirty="0">
                  <a:solidFill>
                    <a:schemeClr val="bg1">
                      <a:lumMod val="95000"/>
                    </a:schemeClr>
                  </a:solidFill>
                </a:rPr>
                <a:t>** Can be (</a:t>
              </a:r>
              <a:r>
                <a:rPr lang="en-GB" sz="900" dirty="0" err="1">
                  <a:solidFill>
                    <a:schemeClr val="bg1">
                      <a:lumMod val="95000"/>
                    </a:schemeClr>
                  </a:solidFill>
                </a:rPr>
                <a:t>async</a:t>
              </a:r>
              <a:r>
                <a:rPr lang="en-GB" sz="900" dirty="0">
                  <a:solidFill>
                    <a:schemeClr val="bg1">
                      <a:lumMod val="95000"/>
                    </a:schemeClr>
                  </a:solidFill>
                </a:rPr>
                <a:t>) function calls or Streams or </a:t>
              </a:r>
              <a:r>
                <a:rPr lang="en-GB" sz="900" dirty="0" err="1">
                  <a:solidFill>
                    <a:schemeClr val="bg1">
                      <a:lumMod val="95000"/>
                    </a:schemeClr>
                  </a:solidFill>
                </a:rPr>
                <a:t>RxCommands</a:t>
              </a:r>
              <a:r>
                <a:rPr lang="en-GB" sz="900" dirty="0">
                  <a:solidFill>
                    <a:schemeClr val="bg1">
                      <a:lumMod val="95000"/>
                    </a:schemeClr>
                  </a:solidFill>
                </a:rPr>
                <a:t>. But should be limited as much as possible to avoid unnecessary coupling.</a:t>
              </a:r>
            </a:p>
            <a:p>
              <a:r>
                <a:rPr lang="en-GB" sz="900" dirty="0">
                  <a:solidFill>
                    <a:schemeClr val="bg1">
                      <a:lumMod val="95000"/>
                    </a:schemeClr>
                  </a:solidFill>
                </a:rPr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873108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Building blocks: </a:t>
            </a:r>
            <a:r>
              <a:rPr lang="en-GB" dirty="0" err="1"/>
              <a:t>ServiceLocator</a:t>
            </a:r>
            <a:r>
              <a:rPr lang="en-GB" dirty="0"/>
              <a:t> </a:t>
            </a:r>
            <a:r>
              <a:rPr lang="en-GB" dirty="0" err="1"/>
              <a:t>GetIt</a:t>
            </a:r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297500" y="1064630"/>
            <a:ext cx="7038900" cy="878470"/>
          </a:xfrm>
        </p:spPr>
        <p:txBody>
          <a:bodyPr/>
          <a:lstStyle/>
          <a:p>
            <a:r>
              <a:rPr lang="en-GB" dirty="0"/>
              <a:t>Allows the access to registered objects from anywhere in the App</a:t>
            </a:r>
          </a:p>
          <a:p>
            <a:r>
              <a:rPr lang="en-GB" dirty="0"/>
              <a:t>Objects can be registered with their super type so that the concrete implementation can be exchanged any time.</a:t>
            </a:r>
          </a:p>
          <a:p>
            <a:pPr marL="146050" indent="0">
              <a:buNone/>
            </a:pPr>
            <a:r>
              <a:rPr lang="en-GB" dirty="0"/>
              <a:t> </a:t>
            </a:r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1E1E1E"/>
              </a:clrFrom>
              <a:clrTo>
                <a:srgbClr val="1E1E1E">
                  <a:alpha val="0"/>
                </a:srgbClr>
              </a:clrTo>
            </a:clrChange>
          </a:blip>
          <a:srcRect r="24508"/>
          <a:stretch/>
        </p:blipFill>
        <p:spPr>
          <a:xfrm>
            <a:off x="1402200" y="3703320"/>
            <a:ext cx="6934200" cy="1104900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1E1E1E"/>
              </a:clrFrom>
              <a:clrTo>
                <a:srgbClr val="1E1E1E">
                  <a:alpha val="0"/>
                </a:srgbClr>
              </a:clrTo>
            </a:clrChange>
          </a:blip>
          <a:srcRect b="5158"/>
          <a:stretch/>
        </p:blipFill>
        <p:spPr>
          <a:xfrm>
            <a:off x="1402200" y="1909130"/>
            <a:ext cx="6934200" cy="1336990"/>
          </a:xfrm>
          <a:prstGeom prst="rect">
            <a:avLst/>
          </a:prstGeom>
        </p:spPr>
      </p:pic>
      <p:sp>
        <p:nvSpPr>
          <p:cNvPr id="7" name="Textfeld 6"/>
          <p:cNvSpPr txBox="1"/>
          <p:nvPr/>
        </p:nvSpPr>
        <p:spPr>
          <a:xfrm>
            <a:off x="1402200" y="3320831"/>
            <a:ext cx="27430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usage:</a:t>
            </a:r>
          </a:p>
        </p:txBody>
      </p:sp>
    </p:spTree>
    <p:extLst>
      <p:ext uri="{BB962C8B-B14F-4D97-AF65-F5344CB8AC3E}">
        <p14:creationId xmlns:p14="http://schemas.microsoft.com/office/powerpoint/2010/main" val="33493969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183200" y="107460"/>
            <a:ext cx="7038900" cy="914100"/>
          </a:xfrm>
        </p:spPr>
        <p:txBody>
          <a:bodyPr/>
          <a:lstStyle/>
          <a:p>
            <a:r>
              <a:rPr lang="en-GB" dirty="0"/>
              <a:t>Building blocks: </a:t>
            </a:r>
            <a:r>
              <a:rPr lang="en-GB" dirty="0" err="1"/>
              <a:t>RxCommand</a:t>
            </a:r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264921" y="824139"/>
            <a:ext cx="7818120" cy="956455"/>
          </a:xfrm>
        </p:spPr>
        <p:txBody>
          <a:bodyPr/>
          <a:lstStyle/>
          <a:p>
            <a:r>
              <a:rPr lang="en-GB" dirty="0"/>
              <a:t>Wraps a sync/</a:t>
            </a:r>
            <a:r>
              <a:rPr lang="en-GB" dirty="0" err="1"/>
              <a:t>async</a:t>
            </a:r>
            <a:r>
              <a:rPr lang="en-GB" dirty="0"/>
              <a:t> function that is executed by calling </a:t>
            </a:r>
            <a:r>
              <a:rPr lang="en-GB" dirty="0">
                <a:latin typeface="Fira Code Medium" panose="020B0609050000020004" pitchFamily="49" charset="0"/>
                <a:ea typeface="Fira Code Medium" panose="020B0609050000020004" pitchFamily="49" charset="0"/>
              </a:rPr>
              <a:t>.execute(value)</a:t>
            </a:r>
          </a:p>
          <a:p>
            <a:r>
              <a:rPr lang="en-GB" dirty="0"/>
              <a:t>Is an </a:t>
            </a:r>
            <a:r>
              <a:rPr lang="en-GB" dirty="0">
                <a:latin typeface="Fira Code Medium" panose="020B0609050000020004" pitchFamily="49" charset="0"/>
                <a:ea typeface="Fira Code Medium" panose="020B0609050000020004" pitchFamily="49" charset="0"/>
              </a:rPr>
              <a:t>Observable&lt;</a:t>
            </a:r>
            <a:r>
              <a:rPr lang="en-GB" dirty="0" err="1">
                <a:latin typeface="Fira Code Medium" panose="020B0609050000020004" pitchFamily="49" charset="0"/>
                <a:ea typeface="Fira Code Medium" panose="020B0609050000020004" pitchFamily="49" charset="0"/>
              </a:rPr>
              <a:t>TResult</a:t>
            </a:r>
            <a:r>
              <a:rPr lang="en-GB" dirty="0">
                <a:latin typeface="Fira Code Medium" panose="020B0609050000020004" pitchFamily="49" charset="0"/>
                <a:ea typeface="Fira Code Medium" panose="020B0609050000020004" pitchFamily="49" charset="0"/>
              </a:rPr>
              <a:t>&gt;</a:t>
            </a:r>
            <a:r>
              <a:rPr lang="en-GB" dirty="0"/>
              <a:t> itself</a:t>
            </a:r>
          </a:p>
          <a:p>
            <a:r>
              <a:rPr lang="en-GB" dirty="0"/>
              <a:t>Is a callable class, so you can assign it directly: </a:t>
            </a:r>
            <a:br>
              <a:rPr lang="en-GB" dirty="0"/>
            </a:br>
            <a:r>
              <a:rPr lang="en-GB" dirty="0"/>
              <a:t> </a:t>
            </a:r>
            <a:r>
              <a:rPr lang="en-GB" dirty="0" err="1">
                <a:latin typeface="Fira Code Medium" panose="020B0609050000020004" pitchFamily="49" charset="0"/>
                <a:ea typeface="Fira Code Medium" panose="020B0609050000020004" pitchFamily="49" charset="0"/>
              </a:rPr>
              <a:t>onTextChanged</a:t>
            </a:r>
            <a:r>
              <a:rPr lang="en-GB" dirty="0">
                <a:latin typeface="Fira Code Medium" panose="020B0609050000020004" pitchFamily="49" charset="0"/>
                <a:ea typeface="Fira Code Medium" panose="020B0609050000020004" pitchFamily="49" charset="0"/>
              </a:rPr>
              <a:t>: </a:t>
            </a:r>
            <a:r>
              <a:rPr lang="en-GB" dirty="0" err="1">
                <a:latin typeface="Fira Code Medium" panose="020B0609050000020004" pitchFamily="49" charset="0"/>
                <a:ea typeface="Fira Code Medium" panose="020B0609050000020004" pitchFamily="49" charset="0"/>
              </a:rPr>
              <a:t>myManager.onSearchChangedCommand</a:t>
            </a:r>
            <a:r>
              <a:rPr lang="en-GB" dirty="0">
                <a:latin typeface="Fira Code Medium" panose="020B0609050000020004" pitchFamily="49" charset="0"/>
                <a:ea typeface="Fira Code Medium" panose="020B0609050000020004" pitchFamily="49" charset="0"/>
              </a:rPr>
              <a:t>, </a:t>
            </a:r>
            <a:endParaRPr lang="en-GB" dirty="0"/>
          </a:p>
        </p:txBody>
      </p:sp>
      <p:sp>
        <p:nvSpPr>
          <p:cNvPr id="4" name="Abgerundetes Rechteck 3"/>
          <p:cNvSpPr/>
          <p:nvPr/>
        </p:nvSpPr>
        <p:spPr>
          <a:xfrm>
            <a:off x="2476500" y="2049780"/>
            <a:ext cx="4693920" cy="29032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>
                <a:latin typeface="Fira Code Medium" panose="020B0609050000020004" pitchFamily="49" charset="0"/>
                <a:ea typeface="Fira Code Medium" panose="020B0609050000020004" pitchFamily="49" charset="0"/>
              </a:rPr>
              <a:t>RxCommand</a:t>
            </a:r>
            <a:r>
              <a:rPr lang="en-GB" dirty="0">
                <a:latin typeface="Fira Code Medium" panose="020B0609050000020004" pitchFamily="49" charset="0"/>
                <a:ea typeface="Fira Code Medium" panose="020B0609050000020004" pitchFamily="49" charset="0"/>
              </a:rPr>
              <a:t>&lt;</a:t>
            </a:r>
            <a:r>
              <a:rPr lang="en-GB" dirty="0" err="1">
                <a:latin typeface="Fira Code Medium" panose="020B0609050000020004" pitchFamily="49" charset="0"/>
                <a:ea typeface="Fira Code Medium" panose="020B0609050000020004" pitchFamily="49" charset="0"/>
              </a:rPr>
              <a:t>TParam,TResult</a:t>
            </a:r>
            <a:r>
              <a:rPr lang="en-GB" dirty="0">
                <a:latin typeface="Fira Code Medium" panose="020B0609050000020004" pitchFamily="49" charset="0"/>
                <a:ea typeface="Fira Code Medium" panose="020B0609050000020004" pitchFamily="49" charset="0"/>
              </a:rPr>
              <a:t>&gt;</a:t>
            </a:r>
          </a:p>
          <a:p>
            <a:pPr algn="ctr"/>
            <a:endParaRPr lang="en-GB" dirty="0">
              <a:latin typeface="Fira Code Medium" panose="020B0609050000020004" pitchFamily="49" charset="0"/>
              <a:ea typeface="Fira Code Medium" panose="020B0609050000020004" pitchFamily="49" charset="0"/>
            </a:endParaRPr>
          </a:p>
          <a:p>
            <a:pPr algn="ctr"/>
            <a:r>
              <a:rPr lang="en-GB" dirty="0">
                <a:latin typeface="Fira Code Medium" panose="020B0609050000020004" pitchFamily="49" charset="0"/>
                <a:ea typeface="Fira Code Medium" panose="020B0609050000020004" pitchFamily="49" charset="0"/>
              </a:rPr>
              <a:t>.execute(</a:t>
            </a:r>
            <a:r>
              <a:rPr lang="en-GB" dirty="0" err="1">
                <a:latin typeface="Fira Code Medium" panose="020B0609050000020004" pitchFamily="49" charset="0"/>
                <a:ea typeface="Fira Code Medium" panose="020B0609050000020004" pitchFamily="49" charset="0"/>
              </a:rPr>
              <a:t>TParam</a:t>
            </a:r>
            <a:r>
              <a:rPr lang="en-GB" dirty="0">
                <a:latin typeface="Fira Code Medium" panose="020B0609050000020004" pitchFamily="49" charset="0"/>
                <a:ea typeface="Fira Code Medium" panose="020B0609050000020004" pitchFamily="49" charset="0"/>
              </a:rPr>
              <a:t>)</a:t>
            </a:r>
          </a:p>
        </p:txBody>
      </p:sp>
      <p:sp>
        <p:nvSpPr>
          <p:cNvPr id="5" name="Flussdiagramm: Gespeicherte Daten 4"/>
          <p:cNvSpPr/>
          <p:nvPr/>
        </p:nvSpPr>
        <p:spPr>
          <a:xfrm flipH="1">
            <a:off x="1075470" y="2345055"/>
            <a:ext cx="1782030" cy="401995"/>
          </a:xfrm>
          <a:prstGeom prst="flowChartOnlineStorag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70000" lnSpcReduction="20000"/>
          </a:bodyPr>
          <a:lstStyle/>
          <a:p>
            <a:pPr algn="ctr"/>
            <a:r>
              <a:rPr lang="en-GB" dirty="0" err="1">
                <a:latin typeface="Fira Code Medium" panose="020B0609050000020004" pitchFamily="49" charset="0"/>
                <a:ea typeface="Fira Code Medium" panose="020B0609050000020004" pitchFamily="49" charset="0"/>
              </a:rPr>
              <a:t>canExecute</a:t>
            </a:r>
            <a:r>
              <a:rPr lang="en-GB" dirty="0">
                <a:latin typeface="Fira Code Medium" panose="020B0609050000020004" pitchFamily="49" charset="0"/>
                <a:ea typeface="Fira Code Medium" panose="020B0609050000020004" pitchFamily="49" charset="0"/>
              </a:rPr>
              <a:t> </a:t>
            </a:r>
            <a:r>
              <a:rPr lang="en-GB" dirty="0">
                <a:solidFill>
                  <a:srgbClr val="00B050"/>
                </a:solidFill>
                <a:latin typeface="Fira Code Medium" panose="020B0609050000020004" pitchFamily="49" charset="0"/>
                <a:ea typeface="Fira Code Medium" panose="020B0609050000020004" pitchFamily="49" charset="0"/>
              </a:rPr>
              <a:t>true</a:t>
            </a:r>
            <a:r>
              <a:rPr lang="en-GB" dirty="0">
                <a:latin typeface="Fira Code Medium" panose="020B0609050000020004" pitchFamily="49" charset="0"/>
                <a:ea typeface="Fira Code Medium" panose="020B0609050000020004" pitchFamily="49" charset="0"/>
              </a:rPr>
              <a:t> / </a:t>
            </a:r>
            <a:r>
              <a:rPr lang="en-GB" dirty="0">
                <a:solidFill>
                  <a:srgbClr val="FF0000"/>
                </a:solidFill>
                <a:latin typeface="Fira Code Medium" panose="020B0609050000020004" pitchFamily="49" charset="0"/>
                <a:ea typeface="Fira Code Medium" panose="020B0609050000020004" pitchFamily="49" charset="0"/>
              </a:rPr>
              <a:t>false</a:t>
            </a:r>
            <a:endParaRPr lang="en-GB" dirty="0">
              <a:latin typeface="Fira Code Medium" panose="020B0609050000020004" pitchFamily="49" charset="0"/>
              <a:ea typeface="Fira Code Medium" panose="020B0609050000020004" pitchFamily="49" charset="0"/>
            </a:endParaRPr>
          </a:p>
        </p:txBody>
      </p:sp>
      <p:sp>
        <p:nvSpPr>
          <p:cNvPr id="7" name="Flussdiagramm: Gespeicherte Daten 6"/>
          <p:cNvSpPr/>
          <p:nvPr/>
        </p:nvSpPr>
        <p:spPr>
          <a:xfrm flipH="1">
            <a:off x="6776278" y="3959450"/>
            <a:ext cx="2215321" cy="403700"/>
          </a:xfrm>
          <a:prstGeom prst="flowChartOnlineStorag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85000" lnSpcReduction="20000"/>
          </a:bodyPr>
          <a:lstStyle/>
          <a:p>
            <a:pPr algn="ctr"/>
            <a:r>
              <a:rPr lang="en-GB" dirty="0" err="1">
                <a:latin typeface="Fira Code Medium" panose="020B0609050000020004" pitchFamily="49" charset="0"/>
                <a:ea typeface="Fira Code Medium" panose="020B0609050000020004" pitchFamily="49" charset="0"/>
              </a:rPr>
              <a:t>isExecuting</a:t>
            </a:r>
            <a:r>
              <a:rPr lang="en-GB" dirty="0">
                <a:latin typeface="Fira Code Medium" panose="020B0609050000020004" pitchFamily="49" charset="0"/>
                <a:ea typeface="Fira Code Medium" panose="020B0609050000020004" pitchFamily="49" charset="0"/>
              </a:rPr>
              <a:t> </a:t>
            </a:r>
            <a:br>
              <a:rPr lang="en-GB" dirty="0">
                <a:latin typeface="Fira Code Medium" panose="020B0609050000020004" pitchFamily="49" charset="0"/>
                <a:ea typeface="Fira Code Medium" panose="020B0609050000020004" pitchFamily="49" charset="0"/>
              </a:rPr>
            </a:br>
            <a:r>
              <a:rPr lang="en-GB" dirty="0">
                <a:solidFill>
                  <a:srgbClr val="00B050"/>
                </a:solidFill>
                <a:latin typeface="Fira Code Medium" panose="020B0609050000020004" pitchFamily="49" charset="0"/>
                <a:ea typeface="Fira Code Medium" panose="020B0609050000020004" pitchFamily="49" charset="0"/>
              </a:rPr>
              <a:t>true</a:t>
            </a:r>
            <a:r>
              <a:rPr lang="en-GB" dirty="0">
                <a:latin typeface="Fira Code Medium" panose="020B0609050000020004" pitchFamily="49" charset="0"/>
                <a:ea typeface="Fira Code Medium" panose="020B0609050000020004" pitchFamily="49" charset="0"/>
              </a:rPr>
              <a:t> / </a:t>
            </a:r>
            <a:r>
              <a:rPr lang="en-GB" dirty="0">
                <a:solidFill>
                  <a:srgbClr val="FF0000"/>
                </a:solidFill>
                <a:latin typeface="Fira Code Medium" panose="020B0609050000020004" pitchFamily="49" charset="0"/>
                <a:ea typeface="Fira Code Medium" panose="020B0609050000020004" pitchFamily="49" charset="0"/>
              </a:rPr>
              <a:t>false</a:t>
            </a:r>
            <a:endParaRPr lang="en-GB" dirty="0">
              <a:latin typeface="Fira Code Medium" panose="020B0609050000020004" pitchFamily="49" charset="0"/>
              <a:ea typeface="Fira Code Medium" panose="020B0609050000020004" pitchFamily="49" charset="0"/>
            </a:endParaRPr>
          </a:p>
        </p:txBody>
      </p:sp>
      <p:sp>
        <p:nvSpPr>
          <p:cNvPr id="8" name="Flussdiagramm: Gespeicherte Daten 7"/>
          <p:cNvSpPr/>
          <p:nvPr/>
        </p:nvSpPr>
        <p:spPr>
          <a:xfrm flipH="1">
            <a:off x="6776277" y="4490665"/>
            <a:ext cx="2215321" cy="373540"/>
          </a:xfrm>
          <a:prstGeom prst="flowChartOnlineStorag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77500" lnSpcReduction="20000"/>
          </a:bodyPr>
          <a:lstStyle/>
          <a:p>
            <a:pPr algn="ctr"/>
            <a:r>
              <a:rPr lang="en-GB" dirty="0" err="1">
                <a:latin typeface="Fira Code Medium" panose="020B0609050000020004" pitchFamily="49" charset="0"/>
                <a:ea typeface="Fira Code Medium" panose="020B0609050000020004" pitchFamily="49" charset="0"/>
              </a:rPr>
              <a:t>thrownExceptions</a:t>
            </a:r>
            <a:r>
              <a:rPr lang="en-GB" dirty="0">
                <a:latin typeface="Fira Code Medium" panose="020B0609050000020004" pitchFamily="49" charset="0"/>
                <a:ea typeface="Fira Code Medium" panose="020B0609050000020004" pitchFamily="49" charset="0"/>
              </a:rPr>
              <a:t>: </a:t>
            </a:r>
            <a:r>
              <a:rPr lang="en-GB" dirty="0">
                <a:solidFill>
                  <a:schemeClr val="tx1"/>
                </a:solidFill>
                <a:latin typeface="Fira Code Medium" panose="020B0609050000020004" pitchFamily="49" charset="0"/>
                <a:ea typeface="Fira Code Medium" panose="020B0609050000020004" pitchFamily="49" charset="0"/>
              </a:rPr>
              <a:t>Exception</a:t>
            </a:r>
          </a:p>
        </p:txBody>
      </p:sp>
      <p:sp>
        <p:nvSpPr>
          <p:cNvPr id="9" name="Flussdiagramm: Gespeicherte Daten 8"/>
          <p:cNvSpPr/>
          <p:nvPr/>
        </p:nvSpPr>
        <p:spPr>
          <a:xfrm flipH="1">
            <a:off x="6776278" y="3443155"/>
            <a:ext cx="2215321" cy="388780"/>
          </a:xfrm>
          <a:prstGeom prst="flowChartOnlineStorag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85000" lnSpcReduction="20000"/>
          </a:bodyPr>
          <a:lstStyle/>
          <a:p>
            <a:pPr algn="ctr"/>
            <a:r>
              <a:rPr lang="en-GB" dirty="0" err="1">
                <a:latin typeface="Fira Code Medium" panose="020B0609050000020004" pitchFamily="49" charset="0"/>
                <a:ea typeface="Fira Code Medium" panose="020B0609050000020004" pitchFamily="49" charset="0"/>
              </a:rPr>
              <a:t>canExecute</a:t>
            </a:r>
            <a:r>
              <a:rPr lang="en-GB" dirty="0">
                <a:latin typeface="Fira Code Medium" panose="020B0609050000020004" pitchFamily="49" charset="0"/>
                <a:ea typeface="Fira Code Medium" panose="020B0609050000020004" pitchFamily="49" charset="0"/>
              </a:rPr>
              <a:t> </a:t>
            </a:r>
            <a:br>
              <a:rPr lang="en-GB" dirty="0">
                <a:latin typeface="Fira Code Medium" panose="020B0609050000020004" pitchFamily="49" charset="0"/>
                <a:ea typeface="Fira Code Medium" panose="020B0609050000020004" pitchFamily="49" charset="0"/>
              </a:rPr>
            </a:br>
            <a:r>
              <a:rPr lang="en-GB" dirty="0">
                <a:solidFill>
                  <a:srgbClr val="00B050"/>
                </a:solidFill>
                <a:latin typeface="Fira Code Medium" panose="020B0609050000020004" pitchFamily="49" charset="0"/>
                <a:ea typeface="Fira Code Medium" panose="020B0609050000020004" pitchFamily="49" charset="0"/>
              </a:rPr>
              <a:t>true</a:t>
            </a:r>
            <a:r>
              <a:rPr lang="en-GB" dirty="0">
                <a:latin typeface="Fira Code Medium" panose="020B0609050000020004" pitchFamily="49" charset="0"/>
                <a:ea typeface="Fira Code Medium" panose="020B0609050000020004" pitchFamily="49" charset="0"/>
              </a:rPr>
              <a:t> / </a:t>
            </a:r>
            <a:r>
              <a:rPr lang="en-GB" dirty="0">
                <a:solidFill>
                  <a:srgbClr val="FF0000"/>
                </a:solidFill>
                <a:latin typeface="Fira Code Medium" panose="020B0609050000020004" pitchFamily="49" charset="0"/>
                <a:ea typeface="Fira Code Medium" panose="020B0609050000020004" pitchFamily="49" charset="0"/>
              </a:rPr>
              <a:t>false</a:t>
            </a:r>
            <a:endParaRPr lang="en-GB" dirty="0">
              <a:latin typeface="Fira Code Medium" panose="020B0609050000020004" pitchFamily="49" charset="0"/>
              <a:ea typeface="Fira Code Medium" panose="020B0609050000020004" pitchFamily="49" charset="0"/>
            </a:endParaRPr>
          </a:p>
        </p:txBody>
      </p:sp>
      <p:sp>
        <p:nvSpPr>
          <p:cNvPr id="11" name="Flussdiagramm: Gespeicherte Daten 10"/>
          <p:cNvSpPr/>
          <p:nvPr/>
        </p:nvSpPr>
        <p:spPr>
          <a:xfrm flipH="1">
            <a:off x="6776279" y="2161975"/>
            <a:ext cx="2306762" cy="400370"/>
          </a:xfrm>
          <a:prstGeom prst="flowChartOnlineStorag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r>
              <a:rPr lang="en-GB" dirty="0" err="1">
                <a:solidFill>
                  <a:schemeClr val="tx1"/>
                </a:solidFill>
                <a:latin typeface="Fira Code Medium" panose="020B0609050000020004" pitchFamily="49" charset="0"/>
                <a:ea typeface="Fira Code Medium" panose="020B0609050000020004" pitchFamily="49" charset="0"/>
              </a:rPr>
              <a:t>TResult</a:t>
            </a:r>
            <a:endParaRPr lang="en-GB" dirty="0">
              <a:solidFill>
                <a:schemeClr val="tx1"/>
              </a:solidFill>
              <a:latin typeface="Fira Code Medium" panose="020B0609050000020004" pitchFamily="49" charset="0"/>
              <a:ea typeface="Fira Code Medium" panose="020B0609050000020004" pitchFamily="49" charset="0"/>
            </a:endParaRPr>
          </a:p>
        </p:txBody>
      </p:sp>
      <p:sp>
        <p:nvSpPr>
          <p:cNvPr id="12" name="Flussdiagramm: Gespeicherte Daten 11"/>
          <p:cNvSpPr/>
          <p:nvPr/>
        </p:nvSpPr>
        <p:spPr>
          <a:xfrm flipH="1">
            <a:off x="6776279" y="2661405"/>
            <a:ext cx="2306762" cy="400370"/>
          </a:xfrm>
          <a:prstGeom prst="flowChartOnlineStorag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55000" lnSpcReduction="20000"/>
          </a:bodyPr>
          <a:lstStyle/>
          <a:p>
            <a:pPr algn="ctr"/>
            <a:r>
              <a:rPr lang="en-GB" sz="2500" dirty="0">
                <a:latin typeface="Fira Code Medium" panose="020B0609050000020004" pitchFamily="49" charset="0"/>
                <a:ea typeface="Fira Code Medium" panose="020B0609050000020004" pitchFamily="49" charset="0"/>
              </a:rPr>
              <a:t>results</a:t>
            </a:r>
            <a:br>
              <a:rPr lang="en-GB" dirty="0">
                <a:latin typeface="Fira Code Medium" panose="020B0609050000020004" pitchFamily="49" charset="0"/>
                <a:ea typeface="Fira Code Medium" panose="020B0609050000020004" pitchFamily="49" charset="0"/>
              </a:rPr>
            </a:br>
            <a:r>
              <a:rPr lang="en-GB" dirty="0" err="1">
                <a:solidFill>
                  <a:schemeClr val="tx1"/>
                </a:solidFill>
                <a:latin typeface="Fira Code Medium" panose="020B0609050000020004" pitchFamily="49" charset="0"/>
                <a:ea typeface="Fira Code Medium" panose="020B0609050000020004" pitchFamily="49" charset="0"/>
              </a:rPr>
              <a:t>CommandResult</a:t>
            </a:r>
            <a:r>
              <a:rPr lang="en-GB" dirty="0">
                <a:solidFill>
                  <a:schemeClr val="tx1"/>
                </a:solidFill>
                <a:latin typeface="Fira Code Medium" panose="020B0609050000020004" pitchFamily="49" charset="0"/>
                <a:ea typeface="Fira Code Medium" panose="020B0609050000020004" pitchFamily="49" charset="0"/>
              </a:rPr>
              <a:t>&lt;</a:t>
            </a:r>
            <a:r>
              <a:rPr lang="en-GB" dirty="0" err="1">
                <a:solidFill>
                  <a:schemeClr val="tx1"/>
                </a:solidFill>
                <a:latin typeface="Fira Code Medium" panose="020B0609050000020004" pitchFamily="49" charset="0"/>
                <a:ea typeface="Fira Code Medium" panose="020B0609050000020004" pitchFamily="49" charset="0"/>
              </a:rPr>
              <a:t>TResult</a:t>
            </a:r>
            <a:r>
              <a:rPr lang="en-GB" dirty="0">
                <a:solidFill>
                  <a:schemeClr val="tx1"/>
                </a:solidFill>
                <a:latin typeface="Fira Code Medium" panose="020B0609050000020004" pitchFamily="49" charset="0"/>
                <a:ea typeface="Fira Code Medium" panose="020B0609050000020004" pitchFamily="49" charset="0"/>
              </a:rPr>
              <a:t>&gt; </a:t>
            </a:r>
          </a:p>
        </p:txBody>
      </p:sp>
      <p:sp>
        <p:nvSpPr>
          <p:cNvPr id="14" name="Flussdiagramm: Gespeicherte Daten 13"/>
          <p:cNvSpPr/>
          <p:nvPr/>
        </p:nvSpPr>
        <p:spPr>
          <a:xfrm flipH="1">
            <a:off x="945930" y="4762500"/>
            <a:ext cx="974310" cy="244150"/>
          </a:xfrm>
          <a:prstGeom prst="flowChartOnlineStorag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70000" lnSpcReduction="20000"/>
          </a:bodyPr>
          <a:lstStyle/>
          <a:p>
            <a:pPr algn="ctr"/>
            <a:r>
              <a:rPr lang="en-GB" sz="900" dirty="0">
                <a:latin typeface="Fira Code Medium" panose="020B0609050000020004" pitchFamily="49" charset="0"/>
                <a:ea typeface="Fira Code Medium" panose="020B0609050000020004" pitchFamily="49" charset="0"/>
              </a:rPr>
              <a:t>Observable&lt;</a:t>
            </a:r>
            <a:r>
              <a:rPr lang="en-GB" sz="900" dirty="0">
                <a:solidFill>
                  <a:schemeClr val="tx1"/>
                </a:solidFill>
                <a:latin typeface="Fira Code Medium" panose="020B0609050000020004" pitchFamily="49" charset="0"/>
                <a:ea typeface="Fira Code Medium" panose="020B0609050000020004" pitchFamily="49" charset="0"/>
              </a:rPr>
              <a:t>type</a:t>
            </a:r>
            <a:r>
              <a:rPr lang="en-GB" sz="900" dirty="0">
                <a:latin typeface="Fira Code Medium" panose="020B0609050000020004" pitchFamily="49" charset="0"/>
                <a:ea typeface="Fira Code Medium" panose="020B0609050000020004" pitchFamily="49" charset="0"/>
              </a:rPr>
              <a:t>&gt;</a:t>
            </a:r>
            <a:endParaRPr lang="en-GB" sz="300" dirty="0">
              <a:solidFill>
                <a:schemeClr val="tx1"/>
              </a:solidFill>
              <a:latin typeface="Fira Code Medium" panose="020B0609050000020004" pitchFamily="49" charset="0"/>
              <a:ea typeface="Fira Code Medium" panose="020B06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27009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23963" y="64788"/>
            <a:ext cx="7038900" cy="604470"/>
          </a:xfrm>
        </p:spPr>
        <p:txBody>
          <a:bodyPr/>
          <a:lstStyle/>
          <a:p>
            <a:r>
              <a:rPr lang="en-GB" dirty="0" err="1"/>
              <a:t>RxCommand</a:t>
            </a:r>
            <a:r>
              <a:rPr lang="en-GB" dirty="0"/>
              <a:t>  usage</a:t>
            </a:r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clrChange>
              <a:clrFrom>
                <a:srgbClr val="1E1E1E"/>
              </a:clrFrom>
              <a:clrTo>
                <a:srgbClr val="1E1E1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23963" y="669258"/>
            <a:ext cx="5466398" cy="629574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3">
            <a:clrChange>
              <a:clrFrom>
                <a:srgbClr val="1E1E1E"/>
              </a:clrFrom>
              <a:clrTo>
                <a:srgbClr val="1E1E1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50619" y="1476769"/>
            <a:ext cx="7946084" cy="3560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6766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self responsible Widget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Each widget either gets its needed data passed in the constructor or ‘organizes’ it on their own behalf</a:t>
            </a:r>
          </a:p>
          <a:p>
            <a:r>
              <a:rPr lang="en-GB" dirty="0"/>
              <a:t>decides to  which data updates it subscribes or which data it wants to pull</a:t>
            </a:r>
          </a:p>
          <a:p>
            <a:r>
              <a:rPr lang="en-GB" dirty="0"/>
              <a:t>only uses Managers/ Services if data outside its own state has to be used / modified</a:t>
            </a:r>
          </a:p>
          <a:p>
            <a:r>
              <a:rPr lang="en-GB" dirty="0"/>
              <a:t>may read data directly from Services</a:t>
            </a:r>
          </a:p>
          <a:p>
            <a:r>
              <a:rPr lang="en-GB" dirty="0"/>
              <a:t>may  read/update data via Managers</a:t>
            </a:r>
          </a:p>
          <a:p>
            <a:r>
              <a:rPr lang="en-GB" dirty="0"/>
              <a:t>don’t implement business logic beyond their semantic context</a:t>
            </a:r>
          </a:p>
          <a:p>
            <a:r>
              <a:rPr lang="en-GB" dirty="0"/>
              <a:t>therefore its logic is easy to understand, to test or debug</a:t>
            </a:r>
          </a:p>
          <a:p>
            <a:endParaRPr lang="en-GB" dirty="0"/>
          </a:p>
          <a:p>
            <a:r>
              <a:rPr lang="en-GB" dirty="0"/>
              <a:t>Encourages feeling of ownership because you implement all the needed functionality for a Widget/Page 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098743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823849" y="866775"/>
            <a:ext cx="3854831" cy="3521100"/>
          </a:xfrm>
        </p:spPr>
        <p:txBody>
          <a:bodyPr/>
          <a:lstStyle/>
          <a:p>
            <a:r>
              <a:rPr lang="en-GB" dirty="0"/>
              <a:t>A real-world project </a:t>
            </a:r>
            <a:br>
              <a:rPr lang="en-GB" dirty="0"/>
            </a:br>
            <a:r>
              <a:rPr lang="en-GB" dirty="0"/>
              <a:t>using </a:t>
            </a:r>
            <a:r>
              <a:rPr lang="en-GB" dirty="0" err="1"/>
              <a:t>RxVMS</a:t>
            </a:r>
            <a:r>
              <a:rPr lang="en-GB" dirty="0"/>
              <a:t>:</a:t>
            </a:r>
            <a:br>
              <a:rPr lang="en-GB" dirty="0"/>
            </a:br>
            <a:br>
              <a:rPr lang="en-GB" dirty="0"/>
            </a:br>
            <a:r>
              <a:rPr lang="en-GB" dirty="0" err="1"/>
              <a:t>JoinOrCreate</a:t>
            </a:r>
            <a:br>
              <a:rPr lang="en-GB" dirty="0"/>
            </a:br>
            <a:br>
              <a:rPr lang="en-GB" dirty="0"/>
            </a:br>
            <a:r>
              <a:rPr lang="en-GB" sz="2000" dirty="0">
                <a:hlinkClick r:id="rId2"/>
              </a:rPr>
              <a:t>http://joinorcreate.com/</a:t>
            </a:r>
            <a:endParaRPr lang="en-GB" dirty="0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9678" y="224600"/>
            <a:ext cx="2282202" cy="461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6877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4642680" y="101625"/>
            <a:ext cx="3798900" cy="1493100"/>
          </a:xfrm>
        </p:spPr>
        <p:txBody>
          <a:bodyPr/>
          <a:lstStyle/>
          <a:p>
            <a:r>
              <a:rPr lang="en-GB" dirty="0"/>
              <a:t>Project structure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idx="1"/>
          </p:nvPr>
        </p:nvSpPr>
        <p:spPr>
          <a:xfrm>
            <a:off x="4642680" y="741285"/>
            <a:ext cx="4161943" cy="273661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GB" dirty="0">
                <a:latin typeface="Fira Code Medium" panose="020B0609050000020004" pitchFamily="49" charset="0"/>
                <a:ea typeface="Fira Code Medium" panose="020B0609050000020004" pitchFamily="49" charset="0"/>
              </a:rPr>
              <a:t>app</a:t>
            </a:r>
            <a:r>
              <a:rPr lang="en-GB" dirty="0"/>
              <a:t> contains all pages and page specific Widgets</a:t>
            </a:r>
          </a:p>
          <a:p>
            <a:pPr>
              <a:lnSpc>
                <a:spcPct val="100000"/>
              </a:lnSpc>
            </a:pPr>
            <a:endParaRPr lang="en-GB" dirty="0"/>
          </a:p>
          <a:p>
            <a:pPr>
              <a:lnSpc>
                <a:spcPct val="100000"/>
              </a:lnSpc>
            </a:pPr>
            <a:r>
              <a:rPr lang="en-GB" dirty="0"/>
              <a:t>pages are grouped by there sematic context</a:t>
            </a:r>
          </a:p>
          <a:p>
            <a:pPr>
              <a:lnSpc>
                <a:spcPct val="100000"/>
              </a:lnSpc>
            </a:pPr>
            <a:endParaRPr lang="en-GB" dirty="0"/>
          </a:p>
          <a:p>
            <a:pPr>
              <a:lnSpc>
                <a:spcPct val="100000"/>
              </a:lnSpc>
            </a:pPr>
            <a:r>
              <a:rPr lang="en-GB" dirty="0">
                <a:latin typeface="Fira Code Medium" panose="020B0609050000020004" pitchFamily="49" charset="0"/>
                <a:ea typeface="Fira Code Medium" panose="020B0609050000020004" pitchFamily="49" charset="0"/>
              </a:rPr>
              <a:t>widgets</a:t>
            </a:r>
            <a:r>
              <a:rPr lang="en-GB" dirty="0"/>
              <a:t> contain all Widgets that are used on more than one page</a:t>
            </a:r>
          </a:p>
          <a:p>
            <a:pPr>
              <a:lnSpc>
                <a:spcPct val="100000"/>
              </a:lnSpc>
            </a:pPr>
            <a:endParaRPr lang="en-GB" dirty="0"/>
          </a:p>
          <a:p>
            <a:pPr>
              <a:lnSpc>
                <a:spcPct val="100000"/>
              </a:lnSpc>
            </a:pPr>
            <a:r>
              <a:rPr lang="en-GB" dirty="0" err="1">
                <a:latin typeface="Fira Code Medium" panose="020B0609050000020004" pitchFamily="49" charset="0"/>
                <a:ea typeface="Fira Code Medium" panose="020B0609050000020004" pitchFamily="49" charset="0"/>
              </a:rPr>
              <a:t>service_locator.dart</a:t>
            </a:r>
            <a:r>
              <a:rPr lang="en-GB" dirty="0">
                <a:latin typeface="Fira Code Medium" panose="020B0609050000020004" pitchFamily="49" charset="0"/>
                <a:ea typeface="Fira Code Medium" panose="020B0609050000020004" pitchFamily="49" charset="0"/>
              </a:rPr>
              <a:t> </a:t>
            </a:r>
            <a:r>
              <a:rPr lang="en-GB" dirty="0"/>
              <a:t>contains the global instance of the </a:t>
            </a:r>
            <a:r>
              <a:rPr lang="en-GB" dirty="0" err="1"/>
              <a:t>ServiceLocator</a:t>
            </a:r>
            <a:r>
              <a:rPr lang="en-GB" dirty="0"/>
              <a:t> (</a:t>
            </a:r>
            <a:r>
              <a:rPr lang="en-GB" dirty="0" err="1">
                <a:latin typeface="Fira Code Medium" panose="020B0609050000020004" pitchFamily="49" charset="0"/>
                <a:ea typeface="Fira Code Medium" panose="020B0609050000020004" pitchFamily="49" charset="0"/>
              </a:rPr>
              <a:t>sl</a:t>
            </a:r>
            <a:r>
              <a:rPr lang="en-GB" dirty="0"/>
              <a:t>) and all object registrations.</a:t>
            </a:r>
          </a:p>
          <a:p>
            <a:pPr>
              <a:lnSpc>
                <a:spcPct val="100000"/>
              </a:lnSpc>
            </a:pPr>
            <a:endParaRPr lang="en-GB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clrChange>
              <a:clrFrom>
                <a:srgbClr val="252526"/>
              </a:clrFrom>
              <a:clrTo>
                <a:srgbClr val="252526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35548" y="0"/>
            <a:ext cx="339147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8661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89880" y="149910"/>
            <a:ext cx="7038900" cy="590988"/>
          </a:xfrm>
        </p:spPr>
        <p:txBody>
          <a:bodyPr/>
          <a:lstStyle/>
          <a:p>
            <a:r>
              <a:rPr lang="en-GB" dirty="0" err="1"/>
              <a:t>ListView</a:t>
            </a:r>
            <a:r>
              <a:rPr lang="en-GB" dirty="0"/>
              <a:t> with search field</a:t>
            </a:r>
          </a:p>
        </p:txBody>
      </p:sp>
      <p:pic>
        <p:nvPicPr>
          <p:cNvPr id="3" name="searchfield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>
                  <p14:bmkLst>
                    <p14:bmk name="Textmarke 1" time="6339.2007"/>
                    <p14:bmk name="Textmarke 2" time="12102.1105"/>
                    <p14:bmk name="Textmarke 3" time="24396.318"/>
                    <p14:bmk name="Textmarke 4" time="36402.3801"/>
                    <p14:bmk name="Textmarke 5" time="39187.7865"/>
                  </p14:bmkLst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89880" y="667910"/>
            <a:ext cx="6546360" cy="4284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826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">
                                          <p:cBhvr>
                                            <p:cTn id="6" dur="1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" fill="hold">
                          <p:stCondLst>
                            <p:cond delay="indefinite"/>
                          </p:stCondLst>
                          <p:childTnLst>
                            <p:par>
                              <p:cTn id="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" presetID="1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">
                                          <p:cBhvr>
                                            <p:cTn id="10" dur="1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1" fill="hold">
                          <p:stCondLst>
                            <p:cond delay="indefinite"/>
                          </p:stCondLst>
                          <p:childTnLst>
                            <p:par>
                              <p:cTn id="1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3" presetID="1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">
                                          <p:cBhvr>
                                            <p:cTn id="14" dur="1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" fill="hold">
                          <p:stCondLst>
                            <p:cond delay="indefinite"/>
                          </p:stCondLst>
                          <p:childTnLst>
                            <p:par>
                              <p:cTn id="1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" presetID="1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">
                                          <p:cBhvr>
                                            <p:cTn id="18" dur="1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9" fill="hold">
                          <p:stCondLst>
                            <p:cond delay="indefinite"/>
                          </p:stCondLst>
                          <p:childTnLst>
                            <p:par>
                              <p:cTn id="2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1" presetID="1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">
                                          <p:cBhvr>
                                            <p:cTn id="22" dur="1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3" fill="hold">
                          <p:stCondLst>
                            <p:cond delay="indefinite"/>
                          </p:stCondLst>
                          <p:childTnLst>
                            <p:par>
                              <p:cTn id="2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5" presetID="1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">
                                          <p:cBhvr>
                                            <p:cTn id="26" dur="1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video fullScrn="1">
                  <p:cMediaNode vol="80000">
                    <p:cTn id="27" fill="hold" display="0">
                      <p:stCondLst>
                        <p:cond delay="indefinite"/>
                      </p:stCondLst>
                    </p:cTn>
                    <p:tgtEl>
                      <p:spTgt spid="3"/>
                    </p:tgtEl>
                  </p:cMediaNode>
                </p:video>
                <p:seq concurrent="1" nextAc="seek">
                  <p:cTn id="28" restart="whenNotActive" fill="hold" evtFilter="cancelBubble" nodeType="interactiveSeq">
                    <p:stCondLst>
                      <p:cond evt="onMediaBookmark" delay="0">
                        <p:tgtEl>
                          <p14:bmkTgt spid="3" bmkName="Textmarke 1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29" fill="hold">
                          <p:stCondLst>
                            <p:cond delay="0"/>
                          </p:stCondLst>
                          <p:childTnLst>
                            <p:par>
                              <p:cTn id="3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1" presetID="2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32" dur="1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3" bmkName="Textmarke 1"/>
                      </p:tgtEl>
                    </p:cond>
                  </p:nextCondLst>
                </p:seq>
                <p:seq concurrent="1" nextAc="seek">
                  <p:cTn id="33" restart="whenNotActive" fill="hold" evtFilter="cancelBubble" nodeType="interactiveSeq">
                    <p:stCondLst>
                      <p:cond evt="onMediaBookmark" delay="0">
                        <p:tgtEl>
                          <p14:bmkTgt spid="3" bmkName="Textmarke 2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34" fill="hold">
                          <p:stCondLst>
                            <p:cond delay="0"/>
                          </p:stCondLst>
                          <p:childTnLst>
                            <p:par>
                              <p:cTn id="3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6" presetID="2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37" dur="1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3" bmkName="Textmarke 2"/>
                      </p:tgtEl>
                    </p:cond>
                  </p:nextCondLst>
                </p:seq>
                <p:seq concurrent="1" nextAc="seek">
                  <p:cTn id="38" restart="whenNotActive" fill="hold" evtFilter="cancelBubble" nodeType="interactiveSeq">
                    <p:stCondLst>
                      <p:cond evt="onMediaBookmark" delay="0">
                        <p:tgtEl>
                          <p14:bmkTgt spid="3" bmkName="Textmarke 3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39" fill="hold">
                          <p:stCondLst>
                            <p:cond delay="0"/>
                          </p:stCondLst>
                          <p:childTnLst>
                            <p:par>
                              <p:cTn id="4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1" presetID="2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42" dur="1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3" bmkName="Textmarke 3"/>
                      </p:tgtEl>
                    </p:cond>
                  </p:nextCondLst>
                </p:seq>
                <p:seq concurrent="1" nextAc="seek">
                  <p:cTn id="43" restart="whenNotActive" fill="hold" evtFilter="cancelBubble" nodeType="interactiveSeq">
                    <p:stCondLst>
                      <p:cond evt="onMediaBookmark" delay="0">
                        <p:tgtEl>
                          <p14:bmkTgt spid="3" bmkName="Textmarke 4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44" fill="hold">
                          <p:stCondLst>
                            <p:cond delay="0"/>
                          </p:stCondLst>
                          <p:childTnLst>
                            <p:par>
                              <p:cTn id="4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6" presetID="2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47" dur="1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3" bmkName="Textmarke 4"/>
                      </p:tgtEl>
                    </p:cond>
                  </p:nextCondLst>
                </p:seq>
                <p:seq concurrent="1" nextAc="seek">
                  <p:cTn id="48" restart="whenNotActive" fill="hold" evtFilter="cancelBubble" nodeType="interactiveSeq">
                    <p:stCondLst>
                      <p:cond evt="onMediaBookmark" delay="0">
                        <p:tgtEl>
                          <p14:bmkTgt spid="3" bmkName="Textmarke 5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49" fill="hold">
                          <p:stCondLst>
                            <p:cond delay="0"/>
                          </p:stCondLst>
                          <p:childTnLst>
                            <p:par>
                              <p:cTn id="5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1" presetID="2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52" dur="1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3" bmkName="Textmarke 5"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">
                                          <p:cBhvr>
                                            <p:cTn id="6" dur="1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" fill="hold">
                          <p:stCondLst>
                            <p:cond delay="indefinite"/>
                          </p:stCondLst>
                          <p:childTnLst>
                            <p:par>
                              <p:cTn id="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" presetID="1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">
                                          <p:cBhvr>
                                            <p:cTn id="10" dur="1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1" fill="hold">
                          <p:stCondLst>
                            <p:cond delay="indefinite"/>
                          </p:stCondLst>
                          <p:childTnLst>
                            <p:par>
                              <p:cTn id="1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3" presetID="1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">
                                          <p:cBhvr>
                                            <p:cTn id="14" dur="1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" fill="hold">
                          <p:stCondLst>
                            <p:cond delay="indefinite"/>
                          </p:stCondLst>
                          <p:childTnLst>
                            <p:par>
                              <p:cTn id="1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" presetID="1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">
                                          <p:cBhvr>
                                            <p:cTn id="18" dur="1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9" fill="hold">
                          <p:stCondLst>
                            <p:cond delay="indefinite"/>
                          </p:stCondLst>
                          <p:childTnLst>
                            <p:par>
                              <p:cTn id="2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1" presetID="1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">
                                          <p:cBhvr>
                                            <p:cTn id="22" dur="1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3" fill="hold">
                          <p:stCondLst>
                            <p:cond delay="indefinite"/>
                          </p:stCondLst>
                          <p:childTnLst>
                            <p:par>
                              <p:cTn id="2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5" presetID="1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">
                                          <p:cBhvr>
                                            <p:cTn id="26" dur="1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video fullScrn="1">
                  <p:cMediaNode vol="80000">
                    <p:cTn id="27" fill="hold" display="0">
                      <p:stCondLst>
                        <p:cond delay="indefinite"/>
                      </p:stCondLst>
                    </p:cTn>
                    <p:tgtEl>
                      <p:spTgt spid="3"/>
                    </p:tgtEl>
                  </p:cMediaNode>
                </p:video>
              </p:childTnLst>
            </p:cTn>
          </p:par>
        </p:tnLst>
      </p:timing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upload_imgage">
            <a:hlinkClick r:id="" action="ppaction://media"/>
            <a:extLst>
              <a:ext uri="{FF2B5EF4-FFF2-40B4-BE49-F238E27FC236}">
                <a16:creationId xmlns:a16="http://schemas.microsoft.com/office/drawing/2014/main" id="{BA5E8970-9C14-45ED-96E8-12BEB546AC0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>
                  <p14:bmkLst>
                    <p14:bmk name="Textmarke 1" time="2052.0179"/>
                    <p14:bmk name="Textmarke 2" time="3398.9881"/>
                    <p14:bmk name="Textmarke 3" time="15908.9641"/>
                    <p14:bmk name="Textmarke 4" time="16535.6818"/>
                  </p14:bmkLst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889361" y="53153"/>
            <a:ext cx="2546569" cy="5037194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85078" y="53153"/>
            <a:ext cx="3187832" cy="590988"/>
          </a:xfrm>
        </p:spPr>
        <p:txBody>
          <a:bodyPr/>
          <a:lstStyle/>
          <a:p>
            <a:r>
              <a:rPr lang="en-GB" dirty="0"/>
              <a:t>Uploading Image</a:t>
            </a:r>
          </a:p>
        </p:txBody>
      </p:sp>
      <p:sp>
        <p:nvSpPr>
          <p:cNvPr id="4" name="Views">
            <a:extLst>
              <a:ext uri="{FF2B5EF4-FFF2-40B4-BE49-F238E27FC236}">
                <a16:creationId xmlns:a16="http://schemas.microsoft.com/office/drawing/2014/main" id="{768E5206-DAA7-4897-A4EE-D1E2EF0892B6}"/>
              </a:ext>
            </a:extLst>
          </p:cNvPr>
          <p:cNvSpPr/>
          <p:nvPr/>
        </p:nvSpPr>
        <p:spPr>
          <a:xfrm>
            <a:off x="7701443" y="338136"/>
            <a:ext cx="1091292" cy="963958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/>
              <a:t>View</a:t>
            </a:r>
          </a:p>
        </p:txBody>
      </p:sp>
      <p:sp>
        <p:nvSpPr>
          <p:cNvPr id="5" name="Manager">
            <a:extLst>
              <a:ext uri="{FF2B5EF4-FFF2-40B4-BE49-F238E27FC236}">
                <a16:creationId xmlns:a16="http://schemas.microsoft.com/office/drawing/2014/main" id="{5E8DB80C-ED73-496B-BFD2-A0837BFC1B7A}"/>
              </a:ext>
            </a:extLst>
          </p:cNvPr>
          <p:cNvSpPr/>
          <p:nvPr/>
        </p:nvSpPr>
        <p:spPr>
          <a:xfrm>
            <a:off x="7622062" y="2012632"/>
            <a:ext cx="1240105" cy="101242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/>
              <a:t>Manager</a:t>
            </a:r>
          </a:p>
        </p:txBody>
      </p:sp>
      <p:sp>
        <p:nvSpPr>
          <p:cNvPr id="6" name="Service">
            <a:extLst>
              <a:ext uri="{FF2B5EF4-FFF2-40B4-BE49-F238E27FC236}">
                <a16:creationId xmlns:a16="http://schemas.microsoft.com/office/drawing/2014/main" id="{062C20EE-92F1-4B3A-B5C8-D05144687C36}"/>
              </a:ext>
            </a:extLst>
          </p:cNvPr>
          <p:cNvSpPr/>
          <p:nvPr/>
        </p:nvSpPr>
        <p:spPr>
          <a:xfrm>
            <a:off x="7701443" y="3735596"/>
            <a:ext cx="1081343" cy="969343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/>
              <a:t>Service</a:t>
            </a:r>
          </a:p>
        </p:txBody>
      </p:sp>
      <p:sp>
        <p:nvSpPr>
          <p:cNvPr id="7" name="isExecuting">
            <a:extLst>
              <a:ext uri="{FF2B5EF4-FFF2-40B4-BE49-F238E27FC236}">
                <a16:creationId xmlns:a16="http://schemas.microsoft.com/office/drawing/2014/main" id="{66E6E497-78D0-4BDC-AAD1-2FBFE4AF35CE}"/>
              </a:ext>
            </a:extLst>
          </p:cNvPr>
          <p:cNvSpPr/>
          <p:nvPr/>
        </p:nvSpPr>
        <p:spPr>
          <a:xfrm flipH="1">
            <a:off x="217823" y="4227493"/>
            <a:ext cx="1302674" cy="287474"/>
          </a:xfrm>
          <a:prstGeom prst="flowChartOnlineStorag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r>
              <a:rPr lang="en-GB" sz="800" dirty="0" err="1">
                <a:latin typeface="Fira Code Medium" panose="020B0609050000020004" pitchFamily="49" charset="0"/>
                <a:ea typeface="Fira Code Medium" panose="020B0609050000020004" pitchFamily="49" charset="0"/>
              </a:rPr>
              <a:t>isExecuting</a:t>
            </a:r>
            <a:endParaRPr lang="en-GB" sz="800" dirty="0">
              <a:latin typeface="Fira Code Medium" panose="020B0609050000020004" pitchFamily="49" charset="0"/>
              <a:ea typeface="Fira Code Medium" panose="020B0609050000020004" pitchFamily="49" charset="0"/>
            </a:endParaRPr>
          </a:p>
        </p:txBody>
      </p:sp>
      <p:sp>
        <p:nvSpPr>
          <p:cNvPr id="9" name="canExecute">
            <a:extLst>
              <a:ext uri="{FF2B5EF4-FFF2-40B4-BE49-F238E27FC236}">
                <a16:creationId xmlns:a16="http://schemas.microsoft.com/office/drawing/2014/main" id="{220DCB65-2AE9-43F0-973A-1A82D9FDA5C4}"/>
              </a:ext>
            </a:extLst>
          </p:cNvPr>
          <p:cNvSpPr/>
          <p:nvPr/>
        </p:nvSpPr>
        <p:spPr>
          <a:xfrm flipH="1">
            <a:off x="217823" y="4576605"/>
            <a:ext cx="1302674" cy="256667"/>
          </a:xfrm>
          <a:prstGeom prst="flowChartOnlineStorag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r>
              <a:rPr lang="en-GB" sz="900" dirty="0" err="1">
                <a:latin typeface="Fira Code Medium" panose="020B0609050000020004" pitchFamily="49" charset="0"/>
                <a:ea typeface="Fira Code Medium" panose="020B0609050000020004" pitchFamily="49" charset="0"/>
              </a:rPr>
              <a:t>canExecute</a:t>
            </a:r>
            <a:endParaRPr lang="en-GB" sz="900" dirty="0">
              <a:latin typeface="Fira Code Medium" panose="020B0609050000020004" pitchFamily="49" charset="0"/>
              <a:ea typeface="Fira Code Medium" panose="020B0609050000020004" pitchFamily="49" charset="0"/>
            </a:endParaRPr>
          </a:p>
        </p:txBody>
      </p:sp>
      <p:sp>
        <p:nvSpPr>
          <p:cNvPr id="10" name="results">
            <a:extLst>
              <a:ext uri="{FF2B5EF4-FFF2-40B4-BE49-F238E27FC236}">
                <a16:creationId xmlns:a16="http://schemas.microsoft.com/office/drawing/2014/main" id="{A983BCF1-9706-43F8-94D0-6DDD74426626}"/>
              </a:ext>
            </a:extLst>
          </p:cNvPr>
          <p:cNvSpPr/>
          <p:nvPr/>
        </p:nvSpPr>
        <p:spPr>
          <a:xfrm flipH="1">
            <a:off x="174961" y="3873157"/>
            <a:ext cx="1345536" cy="268310"/>
          </a:xfrm>
          <a:prstGeom prst="flowChartOnlineStorag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lnSpcReduction="10000"/>
          </a:bodyPr>
          <a:lstStyle/>
          <a:p>
            <a:pPr algn="ctr"/>
            <a:r>
              <a:rPr lang="en-GB" sz="1200" dirty="0" err="1">
                <a:solidFill>
                  <a:schemeClr val="tx1"/>
                </a:solidFill>
                <a:latin typeface="Fira Code Medium" panose="020B0609050000020004" pitchFamily="49" charset="0"/>
                <a:ea typeface="Fira Code Medium" panose="020B0609050000020004" pitchFamily="49" charset="0"/>
              </a:rPr>
              <a:t>TResult</a:t>
            </a:r>
            <a:endParaRPr lang="en-GB" sz="1200" dirty="0">
              <a:solidFill>
                <a:schemeClr val="tx1"/>
              </a:solidFill>
              <a:latin typeface="Fira Code Medium" panose="020B0609050000020004" pitchFamily="49" charset="0"/>
              <a:ea typeface="Fira Code Medium" panose="020B0609050000020004" pitchFamily="49" charset="0"/>
            </a:endParaRPr>
          </a:p>
        </p:txBody>
      </p:sp>
      <p:pic>
        <p:nvPicPr>
          <p:cNvPr id="18" name="manager selectImageCommand">
            <a:extLst>
              <a:ext uri="{FF2B5EF4-FFF2-40B4-BE49-F238E27FC236}">
                <a16:creationId xmlns:a16="http://schemas.microsoft.com/office/drawing/2014/main" id="{D8AFCA25-534A-4868-A4A6-1254FB7522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0875"/>
            <a:ext cx="7351789" cy="2761749"/>
          </a:xfrm>
          <a:prstGeom prst="rect">
            <a:avLst/>
          </a:prstGeom>
        </p:spPr>
      </p:pic>
      <p:pic>
        <p:nvPicPr>
          <p:cNvPr id="20" name="PickImage">
            <a:extLst>
              <a:ext uri="{FF2B5EF4-FFF2-40B4-BE49-F238E27FC236}">
                <a16:creationId xmlns:a16="http://schemas.microsoft.com/office/drawing/2014/main" id="{5C0C4FE6-1F81-4843-AE1F-9FDF20F676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432" y="448800"/>
            <a:ext cx="7514897" cy="2576203"/>
          </a:xfrm>
          <a:prstGeom prst="rect">
            <a:avLst/>
          </a:prstGeom>
        </p:spPr>
      </p:pic>
      <p:pic>
        <p:nvPicPr>
          <p:cNvPr id="24" name="showToast">
            <a:extLst>
              <a:ext uri="{FF2B5EF4-FFF2-40B4-BE49-F238E27FC236}">
                <a16:creationId xmlns:a16="http://schemas.microsoft.com/office/drawing/2014/main" id="{1E2D0EA1-3850-419B-9151-FC7C29CF138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40489"/>
            <a:ext cx="6824717" cy="1463614"/>
          </a:xfrm>
          <a:prstGeom prst="rect">
            <a:avLst/>
          </a:prstGeom>
        </p:spPr>
      </p:pic>
      <p:pic>
        <p:nvPicPr>
          <p:cNvPr id="23" name="imageCommandListen">
            <a:extLst>
              <a:ext uri="{FF2B5EF4-FFF2-40B4-BE49-F238E27FC236}">
                <a16:creationId xmlns:a16="http://schemas.microsoft.com/office/drawing/2014/main" id="{C3989A3D-90C2-41C9-A2FE-82BF0C38970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5642" y="338136"/>
            <a:ext cx="7336221" cy="2614301"/>
          </a:xfrm>
          <a:prstGeom prst="rect">
            <a:avLst/>
          </a:prstGeom>
        </p:spPr>
      </p:pic>
      <p:pic>
        <p:nvPicPr>
          <p:cNvPr id="21" name="serviceUploadImage">
            <a:extLst>
              <a:ext uri="{FF2B5EF4-FFF2-40B4-BE49-F238E27FC236}">
                <a16:creationId xmlns:a16="http://schemas.microsoft.com/office/drawing/2014/main" id="{FE8A30D7-FCE5-4A70-90EF-5053A60E615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702" y="93601"/>
            <a:ext cx="7482187" cy="3441419"/>
          </a:xfrm>
          <a:prstGeom prst="rect">
            <a:avLst/>
          </a:prstGeom>
        </p:spPr>
      </p:pic>
      <p:pic>
        <p:nvPicPr>
          <p:cNvPr id="22" name="busyListen">
            <a:extLst>
              <a:ext uri="{FF2B5EF4-FFF2-40B4-BE49-F238E27FC236}">
                <a16:creationId xmlns:a16="http://schemas.microsoft.com/office/drawing/2014/main" id="{254F01CB-AC63-4CBB-8588-89927E30B87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0"/>
            <a:ext cx="5444426" cy="3136625"/>
          </a:xfrm>
          <a:prstGeom prst="rect">
            <a:avLst/>
          </a:prstGeom>
        </p:spPr>
      </p:pic>
      <p:sp>
        <p:nvSpPr>
          <p:cNvPr id="26" name="Pfeil: Service">
            <a:extLst>
              <a:ext uri="{FF2B5EF4-FFF2-40B4-BE49-F238E27FC236}">
                <a16:creationId xmlns:a16="http://schemas.microsoft.com/office/drawing/2014/main" id="{7DACBB91-5B4C-4313-8496-7C1D2352B1B3}"/>
              </a:ext>
            </a:extLst>
          </p:cNvPr>
          <p:cNvSpPr/>
          <p:nvPr/>
        </p:nvSpPr>
        <p:spPr>
          <a:xfrm rot="10800000">
            <a:off x="8766466" y="4141466"/>
            <a:ext cx="281833" cy="220717"/>
          </a:xfrm>
          <a:prstGeom prst="right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5" name="Pfeil: Manager">
            <a:extLst>
              <a:ext uri="{FF2B5EF4-FFF2-40B4-BE49-F238E27FC236}">
                <a16:creationId xmlns:a16="http://schemas.microsoft.com/office/drawing/2014/main" id="{9C2D440D-E5BE-4C32-AB83-B1B8CE9CAF7E}"/>
              </a:ext>
            </a:extLst>
          </p:cNvPr>
          <p:cNvSpPr/>
          <p:nvPr/>
        </p:nvSpPr>
        <p:spPr>
          <a:xfrm rot="10800000">
            <a:off x="8792735" y="2408486"/>
            <a:ext cx="281833" cy="220717"/>
          </a:xfrm>
          <a:prstGeom prst="right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Pfeil: UI">
            <a:extLst>
              <a:ext uri="{FF2B5EF4-FFF2-40B4-BE49-F238E27FC236}">
                <a16:creationId xmlns:a16="http://schemas.microsoft.com/office/drawing/2014/main" id="{5A77A223-87B1-4638-A06C-3895B7BA06A6}"/>
              </a:ext>
            </a:extLst>
          </p:cNvPr>
          <p:cNvSpPr/>
          <p:nvPr/>
        </p:nvSpPr>
        <p:spPr>
          <a:xfrm rot="10800000">
            <a:off x="8792735" y="709756"/>
            <a:ext cx="281833" cy="220717"/>
          </a:xfrm>
          <a:prstGeom prst="right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8" name="ui">
            <a:extLst>
              <a:ext uri="{FF2B5EF4-FFF2-40B4-BE49-F238E27FC236}">
                <a16:creationId xmlns:a16="http://schemas.microsoft.com/office/drawing/2014/main" id="{157CE31E-B15C-4A38-85D4-EFF077F1D36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0"/>
            <a:ext cx="7276662" cy="3719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8660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3" presetID="1" presetClass="exit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5" presetID="1" presetClass="exit" presetSubtype="0" fill="hold" grpId="3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7" presetID="1" presetClass="exit" presetSubtype="0" fill="hold" grpId="3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9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1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3" fill="hold">
                          <p:stCondLst>
                            <p:cond delay="indefinite"/>
                          </p:stCondLst>
                          <p:childTnLst>
                            <p:par>
                              <p:cTn id="2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5" presetID="1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26" dur="24228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7" fill="hold">
                          <p:stCondLst>
                            <p:cond delay="indefinite"/>
                          </p:stCondLst>
                          <p:childTnLst>
                            <p:par>
                              <p:cTn id="2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9" presetID="1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">
                                          <p:cBhvr>
                                            <p:cTn id="30" dur="1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31" presetID="2" presetClass="exit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32" dur="500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3" dur="500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5" presetID="1" presetClass="entr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7" presetID="1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9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40" dur="8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0000"/>
                                          </p:to>
                                        </p:animClr>
                                        <p:set>
                                          <p:cBhvr>
                                            <p:cTn id="41" dur="8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42" dur="8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3" presetID="7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44" dur="6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stroke.color</p:attrName>
                                            </p:attrNameLst>
                                          </p:cBhvr>
                                          <p:to>
                                            <a:srgbClr val="FF0000"/>
                                          </p:to>
                                        </p:animClr>
                                        <p:set>
                                          <p:cBhvr>
                                            <p:cTn id="45" dur="6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stroke.on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6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47" dur="4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92D050"/>
                                          </p:to>
                                        </p:animClr>
                                        <p:set>
                                          <p:cBhvr>
                                            <p:cTn id="48" dur="4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49" dur="4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0" presetID="7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5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stroke.color</p:attrName>
                                            </p:attrNameLst>
                                          </p:cBhvr>
                                          <p:to>
                                            <a:srgbClr val="92D050"/>
                                          </p:to>
                                        </p:animClr>
                                        <p:set>
                                          <p:cBhvr>
                                            <p:cTn id="5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stroke.on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3" fill="hold">
                          <p:stCondLst>
                            <p:cond delay="indefinite"/>
                          </p:stCondLst>
                          <p:childTnLst>
                            <p:par>
                              <p:cTn id="5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5" presetID="2" presetClass="exit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56" dur="500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7" dur="500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9" presetID="1" presetClass="exit" presetSubtype="0" fill="hold" grpId="6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1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62" presetID="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4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5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6" fill="hold">
                          <p:stCondLst>
                            <p:cond delay="indefinite"/>
                          </p:stCondLst>
                          <p:childTnLst>
                            <p:par>
                              <p:cTn id="6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8" presetID="2" presetClass="exit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69" dur="500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0" dur="500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2" presetID="1" presetClass="entr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4" presetID="1" presetClass="exit" presetSubtype="0" fill="hold" grpId="4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6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8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9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0" fill="hold">
                          <p:stCondLst>
                            <p:cond delay="indefinite"/>
                          </p:stCondLst>
                          <p:childTnLst>
                            <p:par>
                              <p:cTn id="8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2" presetID="1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">
                                          <p:cBhvr>
                                            <p:cTn id="83" dur="1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84" presetID="2" presetClass="exit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85" dur="500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6" dur="500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87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8" fill="hold">
                          <p:stCondLst>
                            <p:cond delay="indefinite"/>
                          </p:stCondLst>
                          <p:childTnLst>
                            <p:par>
                              <p:cTn id="8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0" presetID="2" presetClass="exit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91" dur="500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2" dur="500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93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4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5" presetID="27" presetClass="emph" presetSubtype="0" fill="remove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96" dur="500" autoRev="1" fill="remove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33CCFF"/>
                                          </p:to>
                                        </p:animClr>
                                        <p:animClr clrSpc="rgb" dir="cw">
                                          <p:cBhvr>
                                            <p:cTn id="97" dur="500" autoRev="1" fill="remove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33CCFF"/>
                                          </p:to>
                                        </p:animClr>
                                        <p:set>
                                          <p:cBhvr>
                                            <p:cTn id="98" dur="500" autoRev="1" fill="remove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99" dur="500" autoRev="1" fill="remove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0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01" presetID="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3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4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05" fill="hold">
                          <p:stCondLst>
                            <p:cond delay="indefinite"/>
                          </p:stCondLst>
                          <p:childTnLst>
                            <p:par>
                              <p:cTn id="10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7" presetID="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9" dur="1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0" dur="1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1" presetID="2" presetClass="exit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112" dur="500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3" dur="500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1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15" fill="hold">
                          <p:stCondLst>
                            <p:cond delay="indefinite"/>
                          </p:stCondLst>
                          <p:childTnLst>
                            <p:par>
                              <p:cTn id="11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7" presetID="1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">
                                          <p:cBhvr>
                                            <p:cTn id="118" dur="1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119" presetID="2" presetClass="exit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120" dur="500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1" dur="500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2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23" fill="hold">
                          <p:stCondLst>
                            <p:cond delay="indefinite"/>
                          </p:stCondLst>
                          <p:childTnLst>
                            <p:par>
                              <p:cTn id="12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25" presetID="1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">
                                          <p:cBhvr>
                                            <p:cTn id="126" dur="1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video>
                  <p:cMediaNode vol="79268">
                    <p:cTn id="127" fill="hold" display="0">
                      <p:stCondLst>
                        <p:cond delay="indefinite"/>
                      </p:stCondLst>
                    </p:cTn>
                    <p:tgtEl>
                      <p:spTgt spid="3"/>
                    </p:tgtEl>
                  </p:cMediaNode>
                </p:video>
                <p:seq concurrent="1" nextAc="seek">
                  <p:cTn id="128" restart="whenNotActive" fill="hold" evtFilter="cancelBubble" nodeType="interactiveSeq">
                    <p:stCondLst>
                      <p:cond evt="onMediaBookmark" delay="0">
                        <p:tgtEl>
                          <p14:bmkTgt spid="3" bmkName="Textmarke 1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129" fill="hold">
                          <p:stCondLst>
                            <p:cond delay="0"/>
                          </p:stCondLst>
                          <p:childTnLst>
                            <p:par>
                              <p:cTn id="13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31" presetID="2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132" dur="1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133" presetID="1" presetClass="entr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3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7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8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3" bmkName="Textmarke 1"/>
                      </p:tgtEl>
                    </p:cond>
                  </p:nextCondLst>
                </p:seq>
                <p:seq concurrent="1" nextAc="seek">
                  <p:cTn id="139" restart="whenNotActive" fill="hold" evtFilter="cancelBubble" nodeType="interactiveSeq">
                    <p:stCondLst>
                      <p:cond evt="onMediaBookmark" delay="0">
                        <p:tgtEl>
                          <p14:bmkTgt spid="3" bmkName="Textmarke 2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140" fill="hold">
                          <p:stCondLst>
                            <p:cond delay="0"/>
                          </p:stCondLst>
                          <p:childTnLst>
                            <p:par>
                              <p:cTn id="14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42" presetID="2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143" dur="1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45" presetID="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7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8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9" presetID="1" presetClass="entr" presetSubtype="0" fill="hold" grpId="5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3" bmkName="Textmarke 2"/>
                      </p:tgtEl>
                    </p:cond>
                  </p:nextCondLst>
                </p:seq>
                <p:seq concurrent="1" nextAc="seek">
                  <p:cTn id="151" restart="whenNotActive" fill="hold" evtFilter="cancelBubble" nodeType="interactiveSeq">
                    <p:stCondLst>
                      <p:cond evt="onMediaBookmark" delay="0">
                        <p:tgtEl>
                          <p14:bmkTgt spid="3" bmkName="Textmarke 3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152" fill="hold">
                          <p:stCondLst>
                            <p:cond delay="0"/>
                          </p:stCondLst>
                          <p:childTnLst>
                            <p:par>
                              <p:cTn id="15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54" presetID="2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155" dur="1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156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157" dur="9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0000"/>
                                          </p:to>
                                        </p:animClr>
                                        <p:set>
                                          <p:cBhvr>
                                            <p:cTn id="158" dur="9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159" dur="9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60" presetID="7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16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stroke.color</p:attrName>
                                            </p:attrNameLst>
                                          </p:cBhvr>
                                          <p:to>
                                            <a:srgbClr val="FF0000"/>
                                          </p:to>
                                        </p:animClr>
                                        <p:set>
                                          <p:cBhvr>
                                            <p:cTn id="16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stroke.on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63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164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92D050"/>
                                          </p:to>
                                        </p:animClr>
                                        <p:set>
                                          <p:cBhvr>
                                            <p:cTn id="165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166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67" presetID="7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168" dur="7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stroke.color</p:attrName>
                                            </p:attrNameLst>
                                          </p:cBhvr>
                                          <p:to>
                                            <a:srgbClr val="92D050"/>
                                          </p:to>
                                        </p:animClr>
                                        <p:set>
                                          <p:cBhvr>
                                            <p:cTn id="169" dur="7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stroke.on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70" presetID="1" presetClass="exit" presetSubtype="0" fill="hold" grpId="3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72" presetID="1" presetClass="entr" presetSubtype="0" fill="hold" grpId="4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4" fill="hold">
                                <p:stCondLst>
                                  <p:cond delay="900"/>
                                </p:stCondLst>
                                <p:childTnLst>
                                  <p:par>
                                    <p:cTn id="175" presetID="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7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8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3" bmkName="Textmarke 3"/>
                      </p:tgtEl>
                    </p:cond>
                  </p:nextCondLst>
                </p:seq>
                <p:seq concurrent="1" nextAc="seek">
                  <p:cTn id="179" restart="whenNotActive" fill="hold" evtFilter="cancelBubble" nodeType="interactiveSeq">
                    <p:stCondLst>
                      <p:cond evt="onMediaBookmark" delay="0">
                        <p:tgtEl>
                          <p14:bmkTgt spid="3" bmkName="Textmarke 4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180" fill="hold">
                          <p:stCondLst>
                            <p:cond delay="0"/>
                          </p:stCondLst>
                          <p:childTnLst>
                            <p:par>
                              <p:cTn id="18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82" presetID="2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183" dur="1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3" bmkName="Textmarke 4"/>
                      </p:tgtEl>
                    </p:cond>
                  </p:nextCondLst>
                </p:seq>
              </p:childTnLst>
            </p:cTn>
          </p:par>
        </p:tnLst>
        <p:bldLst>
          <p:bldP spid="10" grpId="0" animBg="1"/>
          <p:bldP spid="26" grpId="0" animBg="1"/>
          <p:bldP spid="26" grpId="2" animBg="1"/>
          <p:bldP spid="26" grpId="3" animBg="1"/>
          <p:bldP spid="25" grpId="1" animBg="1"/>
          <p:bldP spid="25" grpId="3" animBg="1"/>
          <p:bldP spid="25" grpId="4" animBg="1"/>
          <p:bldP spid="13" grpId="1" animBg="1"/>
          <p:bldP spid="13" grpId="2" animBg="1"/>
          <p:bldP spid="13" grpId="3" animBg="1"/>
          <p:bldP spid="13" grpId="4" animBg="1"/>
          <p:bldP spid="13" grpId="5" animBg="1"/>
          <p:bldP spid="13" grpId="6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3" presetID="1" presetClass="exit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5" presetID="1" presetClass="exit" presetSubtype="0" fill="hold" grpId="3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7" presetID="1" presetClass="exit" presetSubtype="0" fill="hold" grpId="3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9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1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3" fill="hold">
                          <p:stCondLst>
                            <p:cond delay="indefinite"/>
                          </p:stCondLst>
                          <p:childTnLst>
                            <p:par>
                              <p:cTn id="2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5" presetID="1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26" dur="24228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7" fill="hold">
                          <p:stCondLst>
                            <p:cond delay="indefinite"/>
                          </p:stCondLst>
                          <p:childTnLst>
                            <p:par>
                              <p:cTn id="2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9" presetID="1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">
                                          <p:cBhvr>
                                            <p:cTn id="30" dur="1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31" presetID="2" presetClass="exit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32" dur="500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3" dur="500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5" presetID="1" presetClass="entr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7" presetID="1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9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40" dur="8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0000"/>
                                          </p:to>
                                        </p:animClr>
                                        <p:set>
                                          <p:cBhvr>
                                            <p:cTn id="41" dur="8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42" dur="8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3" presetID="7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44" dur="6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stroke.color</p:attrName>
                                            </p:attrNameLst>
                                          </p:cBhvr>
                                          <p:to>
                                            <a:srgbClr val="FF0000"/>
                                          </p:to>
                                        </p:animClr>
                                        <p:set>
                                          <p:cBhvr>
                                            <p:cTn id="45" dur="6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stroke.on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6" presetID="1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47" dur="4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92D050"/>
                                          </p:to>
                                        </p:animClr>
                                        <p:set>
                                          <p:cBhvr>
                                            <p:cTn id="48" dur="4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49" dur="4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0" presetID="7" presetClass="emph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5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stroke.color</p:attrName>
                                            </p:attrNameLst>
                                          </p:cBhvr>
                                          <p:to>
                                            <a:srgbClr val="92D050"/>
                                          </p:to>
                                        </p:animClr>
                                        <p:set>
                                          <p:cBhvr>
                                            <p:cTn id="5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stroke.on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3" fill="hold">
                          <p:stCondLst>
                            <p:cond delay="indefinite"/>
                          </p:stCondLst>
                          <p:childTnLst>
                            <p:par>
                              <p:cTn id="5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5" presetID="2" presetClass="exit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56" dur="500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7" dur="500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9" presetID="1" presetClass="exit" presetSubtype="0" fill="hold" grpId="6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1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62" presetID="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4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5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6" fill="hold">
                          <p:stCondLst>
                            <p:cond delay="indefinite"/>
                          </p:stCondLst>
                          <p:childTnLst>
                            <p:par>
                              <p:cTn id="6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8" presetID="2" presetClass="exit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69" dur="500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0" dur="500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2" presetID="1" presetClass="entr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4" presetID="1" presetClass="exit" presetSubtype="0" fill="hold" grpId="4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6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8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9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0" fill="hold">
                          <p:stCondLst>
                            <p:cond delay="indefinite"/>
                          </p:stCondLst>
                          <p:childTnLst>
                            <p:par>
                              <p:cTn id="8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2" presetID="1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">
                                          <p:cBhvr>
                                            <p:cTn id="83" dur="1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84" presetID="2" presetClass="exit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85" dur="500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6" dur="500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87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8" fill="hold">
                          <p:stCondLst>
                            <p:cond delay="indefinite"/>
                          </p:stCondLst>
                          <p:childTnLst>
                            <p:par>
                              <p:cTn id="8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0" presetID="2" presetClass="exit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91" dur="500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2" dur="500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93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4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5" presetID="27" presetClass="emph" presetSubtype="0" fill="remove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96" dur="500" autoRev="1" fill="remove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33CCFF"/>
                                          </p:to>
                                        </p:animClr>
                                        <p:animClr clrSpc="rgb" dir="cw">
                                          <p:cBhvr>
                                            <p:cTn id="97" dur="500" autoRev="1" fill="remove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33CCFF"/>
                                          </p:to>
                                        </p:animClr>
                                        <p:set>
                                          <p:cBhvr>
                                            <p:cTn id="98" dur="500" autoRev="1" fill="remove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99" dur="500" autoRev="1" fill="remove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0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01" presetID="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3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4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05" fill="hold">
                          <p:stCondLst>
                            <p:cond delay="indefinite"/>
                          </p:stCondLst>
                          <p:childTnLst>
                            <p:par>
                              <p:cTn id="10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7" presetID="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9" dur="1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0" dur="1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1" presetID="2" presetClass="exit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112" dur="500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3" dur="500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1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15" fill="hold">
                          <p:stCondLst>
                            <p:cond delay="indefinite"/>
                          </p:stCondLst>
                          <p:childTnLst>
                            <p:par>
                              <p:cTn id="11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7" presetID="1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">
                                          <p:cBhvr>
                                            <p:cTn id="118" dur="1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119" presetID="2" presetClass="exit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120" dur="500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1" dur="500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2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23" fill="hold">
                          <p:stCondLst>
                            <p:cond delay="indefinite"/>
                          </p:stCondLst>
                          <p:childTnLst>
                            <p:par>
                              <p:cTn id="12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25" presetID="1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">
                                          <p:cBhvr>
                                            <p:cTn id="126" dur="1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video>
                  <p:cMediaNode vol="79268">
                    <p:cTn id="127" fill="hold" display="0">
                      <p:stCondLst>
                        <p:cond delay="indefinite"/>
                      </p:stCondLst>
                    </p:cTn>
                    <p:tgtEl>
                      <p:spTgt spid="3"/>
                    </p:tgtEl>
                  </p:cMediaNode>
                </p:video>
              </p:childTnLst>
            </p:cTn>
          </p:par>
        </p:tnLst>
        <p:bldLst>
          <p:bldP spid="10" grpId="0" animBg="1"/>
          <p:bldP spid="26" grpId="0" animBg="1"/>
          <p:bldP spid="26" grpId="2" animBg="1"/>
          <p:bldP spid="25" grpId="1" animBg="1"/>
          <p:bldP spid="25" grpId="3" animBg="1"/>
          <p:bldP spid="25" grpId="4" animBg="1"/>
          <p:bldP spid="13" grpId="2" animBg="1"/>
          <p:bldP spid="13" grpId="3" animBg="1"/>
          <p:bldP spid="13" grpId="6" animBg="1"/>
        </p:bldLst>
      </p:timing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97500" y="393750"/>
            <a:ext cx="7038900" cy="590988"/>
          </a:xfrm>
        </p:spPr>
        <p:txBody>
          <a:bodyPr/>
          <a:lstStyle/>
          <a:p>
            <a:r>
              <a:rPr lang="en-GB" dirty="0"/>
              <a:t>Deleting Events</a:t>
            </a:r>
          </a:p>
        </p:txBody>
      </p:sp>
      <p:sp>
        <p:nvSpPr>
          <p:cNvPr id="3" name="Flussdiagramm: Gespeicherte Daten 2">
            <a:extLst>
              <a:ext uri="{FF2B5EF4-FFF2-40B4-BE49-F238E27FC236}">
                <a16:creationId xmlns:a16="http://schemas.microsoft.com/office/drawing/2014/main" id="{872BEF51-5684-4AFF-BE64-B65F7516B98D}"/>
              </a:ext>
            </a:extLst>
          </p:cNvPr>
          <p:cNvSpPr/>
          <p:nvPr/>
        </p:nvSpPr>
        <p:spPr>
          <a:xfrm flipH="1">
            <a:off x="217823" y="4227493"/>
            <a:ext cx="1302674" cy="287474"/>
          </a:xfrm>
          <a:prstGeom prst="flowChartOnlineStorag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r>
              <a:rPr lang="en-GB" sz="800" dirty="0" err="1">
                <a:latin typeface="Fira Code Medium" panose="020B0609050000020004" pitchFamily="49" charset="0"/>
                <a:ea typeface="Fira Code Medium" panose="020B0609050000020004" pitchFamily="49" charset="0"/>
              </a:rPr>
              <a:t>isExecuting</a:t>
            </a:r>
            <a:endParaRPr lang="en-GB" sz="800" dirty="0">
              <a:latin typeface="Fira Code Medium" panose="020B0609050000020004" pitchFamily="49" charset="0"/>
              <a:ea typeface="Fira Code Medium" panose="020B0609050000020004" pitchFamily="49" charset="0"/>
            </a:endParaRPr>
          </a:p>
        </p:txBody>
      </p:sp>
      <p:sp>
        <p:nvSpPr>
          <p:cNvPr id="4" name="Flussdiagramm: Gespeicherte Daten 3">
            <a:extLst>
              <a:ext uri="{FF2B5EF4-FFF2-40B4-BE49-F238E27FC236}">
                <a16:creationId xmlns:a16="http://schemas.microsoft.com/office/drawing/2014/main" id="{78064408-DB2E-40C3-A697-CDA7A3411A0B}"/>
              </a:ext>
            </a:extLst>
          </p:cNvPr>
          <p:cNvSpPr/>
          <p:nvPr/>
        </p:nvSpPr>
        <p:spPr>
          <a:xfrm flipH="1">
            <a:off x="217823" y="4587116"/>
            <a:ext cx="1302674" cy="256667"/>
          </a:xfrm>
          <a:prstGeom prst="flowChartOnlineStorag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r>
              <a:rPr lang="en-GB" sz="900" dirty="0" err="1">
                <a:latin typeface="Fira Code Medium" panose="020B0609050000020004" pitchFamily="49" charset="0"/>
                <a:ea typeface="Fira Code Medium" panose="020B0609050000020004" pitchFamily="49" charset="0"/>
              </a:rPr>
              <a:t>canExecute</a:t>
            </a:r>
            <a:endParaRPr lang="en-GB" sz="900" dirty="0">
              <a:latin typeface="Fira Code Medium" panose="020B0609050000020004" pitchFamily="49" charset="0"/>
              <a:ea typeface="Fira Code Medium" panose="020B0609050000020004" pitchFamily="49" charset="0"/>
            </a:endParaRPr>
          </a:p>
        </p:txBody>
      </p:sp>
      <p:sp>
        <p:nvSpPr>
          <p:cNvPr id="5" name="Flussdiagramm: Gespeicherte Daten 4">
            <a:extLst>
              <a:ext uri="{FF2B5EF4-FFF2-40B4-BE49-F238E27FC236}">
                <a16:creationId xmlns:a16="http://schemas.microsoft.com/office/drawing/2014/main" id="{BF62B4D9-27C0-43EA-B102-45B5181606C0}"/>
              </a:ext>
            </a:extLst>
          </p:cNvPr>
          <p:cNvSpPr/>
          <p:nvPr/>
        </p:nvSpPr>
        <p:spPr>
          <a:xfrm flipH="1">
            <a:off x="217823" y="3898677"/>
            <a:ext cx="1302674" cy="256667"/>
          </a:xfrm>
          <a:prstGeom prst="flowChartOnlineStorag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92500" lnSpcReduction="10000"/>
          </a:bodyPr>
          <a:lstStyle/>
          <a:p>
            <a:pPr algn="ctr"/>
            <a:r>
              <a:rPr lang="en-GB" sz="1200" dirty="0" err="1">
                <a:solidFill>
                  <a:schemeClr val="tx1"/>
                </a:solidFill>
                <a:latin typeface="Fira Code Medium" panose="020B0609050000020004" pitchFamily="49" charset="0"/>
                <a:ea typeface="Fira Code Medium" panose="020B0609050000020004" pitchFamily="49" charset="0"/>
              </a:rPr>
              <a:t>TResult</a:t>
            </a:r>
            <a:endParaRPr lang="en-GB" sz="1200" dirty="0">
              <a:solidFill>
                <a:schemeClr val="tx1"/>
              </a:solidFill>
              <a:latin typeface="Fira Code Medium" panose="020B0609050000020004" pitchFamily="49" charset="0"/>
              <a:ea typeface="Fira Code Medium" panose="020B0609050000020004" pitchFamily="49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75E3A96B-D16A-49EF-AF9E-8A4050EF2022}"/>
              </a:ext>
            </a:extLst>
          </p:cNvPr>
          <p:cNvSpPr/>
          <p:nvPr/>
        </p:nvSpPr>
        <p:spPr>
          <a:xfrm>
            <a:off x="7701443" y="338136"/>
            <a:ext cx="1091292" cy="963958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/>
              <a:t>View</a:t>
            </a:r>
          </a:p>
        </p:txBody>
      </p:sp>
      <p:sp>
        <p:nvSpPr>
          <p:cNvPr id="7" name="Abgerundetes Rechteck 13">
            <a:extLst>
              <a:ext uri="{FF2B5EF4-FFF2-40B4-BE49-F238E27FC236}">
                <a16:creationId xmlns:a16="http://schemas.microsoft.com/office/drawing/2014/main" id="{E6F33E9C-BD79-4275-BD93-5F67E37C7AE4}"/>
              </a:ext>
            </a:extLst>
          </p:cNvPr>
          <p:cNvSpPr/>
          <p:nvPr/>
        </p:nvSpPr>
        <p:spPr>
          <a:xfrm>
            <a:off x="7622062" y="2012632"/>
            <a:ext cx="1240105" cy="101242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/>
              <a:t>Manager</a:t>
            </a:r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11B23A3A-6621-4AAC-803C-B69CCFBA71FC}"/>
              </a:ext>
            </a:extLst>
          </p:cNvPr>
          <p:cNvSpPr/>
          <p:nvPr/>
        </p:nvSpPr>
        <p:spPr>
          <a:xfrm>
            <a:off x="7701443" y="3735596"/>
            <a:ext cx="1081343" cy="969343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/>
              <a:t>Service</a:t>
            </a:r>
          </a:p>
        </p:txBody>
      </p:sp>
      <p:sp>
        <p:nvSpPr>
          <p:cNvPr id="9" name="Pfeil: nach rechts 8">
            <a:extLst>
              <a:ext uri="{FF2B5EF4-FFF2-40B4-BE49-F238E27FC236}">
                <a16:creationId xmlns:a16="http://schemas.microsoft.com/office/drawing/2014/main" id="{A2560B5A-7C63-4E47-BE19-6D6EEB1E181C}"/>
              </a:ext>
            </a:extLst>
          </p:cNvPr>
          <p:cNvSpPr/>
          <p:nvPr/>
        </p:nvSpPr>
        <p:spPr>
          <a:xfrm rot="10800000">
            <a:off x="8792735" y="709756"/>
            <a:ext cx="281833" cy="220717"/>
          </a:xfrm>
          <a:prstGeom prst="right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" name="ui">
            <a:extLst>
              <a:ext uri="{FF2B5EF4-FFF2-40B4-BE49-F238E27FC236}">
                <a16:creationId xmlns:a16="http://schemas.microsoft.com/office/drawing/2014/main" id="{470C6B04-08A7-44F9-A889-1F76FAEB72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276662" cy="3719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4456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97500" y="91740"/>
            <a:ext cx="7038900" cy="914100"/>
          </a:xfrm>
        </p:spPr>
        <p:txBody>
          <a:bodyPr/>
          <a:lstStyle/>
          <a:p>
            <a:r>
              <a:rPr lang="de-DE" dirty="0"/>
              <a:t>Why another </a:t>
            </a:r>
            <a:r>
              <a:rPr lang="en-GB" dirty="0"/>
              <a:t>architecture</a:t>
            </a:r>
            <a:r>
              <a:rPr lang="de-DE" dirty="0"/>
              <a:t>?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idx="1"/>
          </p:nvPr>
        </p:nvSpPr>
        <p:spPr>
          <a:xfrm>
            <a:off x="1297500" y="601980"/>
            <a:ext cx="7038900" cy="4404360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  <a:spcBef>
                <a:spcPts val="1500"/>
              </a:spcBef>
            </a:pPr>
            <a:r>
              <a:rPr lang="en-GB" dirty="0"/>
              <a:t>Most existing architectures like MVP/MVVM don‘t match the reactive View updating  of Flutter.</a:t>
            </a:r>
          </a:p>
          <a:p>
            <a:pPr>
              <a:lnSpc>
                <a:spcPct val="100000"/>
              </a:lnSpc>
              <a:spcBef>
                <a:spcPts val="1500"/>
              </a:spcBef>
            </a:pPr>
            <a:r>
              <a:rPr lang="en-GB" dirty="0"/>
              <a:t>redux is one of the most recommend patterns but:</a:t>
            </a:r>
          </a:p>
          <a:p>
            <a:pPr lvl="1">
              <a:lnSpc>
                <a:spcPct val="120000"/>
              </a:lnSpc>
              <a:spcBef>
                <a:spcPts val="500"/>
              </a:spcBef>
            </a:pPr>
            <a:r>
              <a:rPr lang="en-GB" dirty="0"/>
              <a:t>About 30% more boiler plate code than using </a:t>
            </a:r>
            <a:r>
              <a:rPr lang="en-GB" dirty="0" err="1"/>
              <a:t>RxVMS</a:t>
            </a:r>
            <a:endParaRPr lang="en-GB" dirty="0"/>
          </a:p>
          <a:p>
            <a:pPr lvl="1">
              <a:lnSpc>
                <a:spcPct val="120000"/>
              </a:lnSpc>
              <a:spcBef>
                <a:spcPts val="500"/>
              </a:spcBef>
            </a:pPr>
            <a:r>
              <a:rPr lang="en-GB" dirty="0"/>
              <a:t>Hard to read and to explore new redux code base (F12 doesn’t help)</a:t>
            </a:r>
          </a:p>
          <a:p>
            <a:pPr lvl="1">
              <a:lnSpc>
                <a:spcPct val="120000"/>
              </a:lnSpc>
              <a:spcBef>
                <a:spcPts val="500"/>
              </a:spcBef>
            </a:pPr>
            <a:r>
              <a:rPr lang="en-GB" dirty="0"/>
              <a:t>Hard to understand for beginners, starting with the </a:t>
            </a:r>
            <a:r>
              <a:rPr lang="en-GB" dirty="0" err="1"/>
              <a:t>namings</a:t>
            </a:r>
            <a:r>
              <a:rPr lang="en-GB" dirty="0"/>
              <a:t> (why are reducer called reducers when they don’t reduce anything?).</a:t>
            </a:r>
          </a:p>
          <a:p>
            <a:pPr lvl="1">
              <a:lnSpc>
                <a:spcPct val="120000"/>
              </a:lnSpc>
              <a:spcBef>
                <a:spcPts val="500"/>
              </a:spcBef>
            </a:pPr>
            <a:r>
              <a:rPr lang="en-GB" dirty="0"/>
              <a:t>Extremely rigid making it difficult if you have to step outside the pattern</a:t>
            </a:r>
          </a:p>
          <a:p>
            <a:pPr lvl="1">
              <a:lnSpc>
                <a:spcPct val="120000"/>
              </a:lnSpc>
              <a:spcBef>
                <a:spcPts val="500"/>
              </a:spcBef>
            </a:pPr>
            <a:r>
              <a:rPr lang="en-GB" dirty="0"/>
              <a:t>Doesn’t fit well the Stream interface of Firebase</a:t>
            </a:r>
          </a:p>
          <a:p>
            <a:pPr>
              <a:lnSpc>
                <a:spcPct val="110000"/>
              </a:lnSpc>
              <a:spcBef>
                <a:spcPts val="1500"/>
              </a:spcBef>
            </a:pPr>
            <a:r>
              <a:rPr lang="en-GB" dirty="0" err="1"/>
              <a:t>InheritedModel</a:t>
            </a:r>
            <a:r>
              <a:rPr lang="en-GB" dirty="0"/>
              <a:t>, </a:t>
            </a:r>
            <a:r>
              <a:rPr lang="en-GB" dirty="0" err="1"/>
              <a:t>InheritedWidget</a:t>
            </a:r>
            <a:r>
              <a:rPr lang="en-GB" dirty="0"/>
              <a:t>, </a:t>
            </a:r>
            <a:r>
              <a:rPr lang="en-GB" dirty="0" err="1"/>
              <a:t>ScopedModel</a:t>
            </a:r>
            <a:endParaRPr lang="en-GB" dirty="0"/>
          </a:p>
          <a:p>
            <a:pPr lvl="1">
              <a:lnSpc>
                <a:spcPct val="130000"/>
              </a:lnSpc>
              <a:spcBef>
                <a:spcPts val="500"/>
              </a:spcBef>
            </a:pPr>
            <a:r>
              <a:rPr lang="en-GB" dirty="0"/>
              <a:t> To closely coupled to UI code</a:t>
            </a:r>
          </a:p>
          <a:p>
            <a:pPr lvl="1">
              <a:lnSpc>
                <a:spcPct val="130000"/>
              </a:lnSpc>
              <a:spcBef>
                <a:spcPts val="500"/>
              </a:spcBef>
            </a:pPr>
            <a:r>
              <a:rPr lang="en-GB" dirty="0"/>
              <a:t>No clear assignment of responsibilities</a:t>
            </a:r>
          </a:p>
          <a:p>
            <a:pPr lvl="1">
              <a:lnSpc>
                <a:spcPct val="130000"/>
              </a:lnSpc>
              <a:spcBef>
                <a:spcPts val="500"/>
              </a:spcBef>
            </a:pPr>
            <a:r>
              <a:rPr lang="en-GB" dirty="0"/>
              <a:t>Hard to explore</a:t>
            </a:r>
          </a:p>
          <a:p>
            <a:pPr>
              <a:lnSpc>
                <a:spcPct val="110000"/>
              </a:lnSpc>
              <a:spcBef>
                <a:spcPts val="1500"/>
              </a:spcBef>
            </a:pPr>
            <a:r>
              <a:rPr lang="en-GB" dirty="0"/>
              <a:t>BLOC </a:t>
            </a:r>
          </a:p>
          <a:p>
            <a:pPr lvl="1">
              <a:lnSpc>
                <a:spcPct val="130000"/>
              </a:lnSpc>
              <a:spcBef>
                <a:spcPts val="500"/>
              </a:spcBef>
            </a:pPr>
            <a:r>
              <a:rPr lang="en-GB" dirty="0"/>
              <a:t>No guidance on what is the scope of one BLOCK</a:t>
            </a:r>
          </a:p>
          <a:p>
            <a:pPr lvl="1">
              <a:lnSpc>
                <a:spcPct val="130000"/>
              </a:lnSpc>
              <a:spcBef>
                <a:spcPts val="500"/>
              </a:spcBef>
            </a:pPr>
            <a:r>
              <a:rPr lang="en-GB" dirty="0" err="1"/>
              <a:t>StreamSinks</a:t>
            </a:r>
            <a:r>
              <a:rPr lang="en-GB" dirty="0"/>
              <a:t> used as </a:t>
            </a:r>
            <a:r>
              <a:rPr lang="en-GB" dirty="0" err="1"/>
              <a:t>Eventhandlers</a:t>
            </a:r>
            <a:r>
              <a:rPr lang="en-GB" dirty="0"/>
              <a:t> instead of a command</a:t>
            </a:r>
          </a:p>
        </p:txBody>
      </p:sp>
    </p:spTree>
    <p:extLst>
      <p:ext uri="{BB962C8B-B14F-4D97-AF65-F5344CB8AC3E}">
        <p14:creationId xmlns:p14="http://schemas.microsoft.com/office/powerpoint/2010/main" val="26090969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3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Resources</a:t>
            </a:r>
            <a:endParaRPr dirty="0"/>
          </a:p>
        </p:txBody>
      </p:sp>
      <p:sp>
        <p:nvSpPr>
          <p:cNvPr id="352" name="Google Shape;352;p39"/>
          <p:cNvSpPr txBox="1">
            <a:spLocks noGrp="1"/>
          </p:cNvSpPr>
          <p:nvPr>
            <p:ph type="body" idx="1"/>
          </p:nvPr>
        </p:nvSpPr>
        <p:spPr>
          <a:xfrm>
            <a:off x="1297500" y="957950"/>
            <a:ext cx="6912000" cy="347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u="sng" dirty="0">
                <a:solidFill>
                  <a:schemeClr val="hlink"/>
                </a:solidFill>
                <a:hlinkClick r:id="rId3"/>
              </a:rPr>
              <a:t>https://flutter.io/</a:t>
            </a:r>
            <a:endParaRPr sz="1800" dirty="0"/>
          </a:p>
          <a:p>
            <a:pPr marL="4572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u="sng" dirty="0">
                <a:solidFill>
                  <a:schemeClr val="hlink"/>
                </a:solidFill>
                <a:hlinkClick r:id="rId4"/>
              </a:rPr>
              <a:t>https://github.com/flutter/flutter</a:t>
            </a:r>
            <a:endParaRPr sz="1800" dirty="0"/>
          </a:p>
          <a:p>
            <a:pPr marL="4572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u="sng" dirty="0">
                <a:solidFill>
                  <a:schemeClr val="hlink"/>
                </a:solidFill>
                <a:hlinkClick r:id="rId5"/>
              </a:rPr>
              <a:t>https://github.com/flutter/plugins/blob/master/FlutterFire.md</a:t>
            </a:r>
            <a:endParaRPr sz="1800" dirty="0"/>
          </a:p>
          <a:p>
            <a:pPr marL="45720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u="sng" dirty="0">
                <a:solidFill>
                  <a:schemeClr val="hlink"/>
                </a:solidFill>
                <a:hlinkClick r:id="rId6"/>
              </a:rPr>
              <a:t>https://github.com/Solido/awesome-flutter</a:t>
            </a:r>
            <a:endParaRPr lang="en" sz="1800" u="sng" dirty="0">
              <a:solidFill>
                <a:schemeClr val="hlink"/>
              </a:solidFill>
            </a:endParaRPr>
          </a:p>
          <a:p>
            <a:pPr marL="45720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endParaRPr lang="en" sz="1800" u="sng" dirty="0">
              <a:solidFill>
                <a:schemeClr val="hlink"/>
              </a:solidFill>
            </a:endParaRPr>
          </a:p>
          <a:p>
            <a:pPr lvl="0" indent="-342900">
              <a:lnSpc>
                <a:spcPct val="150000"/>
              </a:lnSpc>
              <a:buSzPts val="1800"/>
            </a:pPr>
            <a:r>
              <a:rPr lang="de-DE" sz="1800" dirty="0">
                <a:solidFill>
                  <a:schemeClr val="hlink"/>
                </a:solidFill>
              </a:rPr>
              <a:t>My </a:t>
            </a:r>
            <a:r>
              <a:rPr lang="de-DE" sz="1800" dirty="0" err="1">
                <a:solidFill>
                  <a:schemeClr val="hlink"/>
                </a:solidFill>
              </a:rPr>
              <a:t>blog</a:t>
            </a:r>
            <a:r>
              <a:rPr lang="de-DE" sz="1800" dirty="0">
                <a:solidFill>
                  <a:schemeClr val="hlink"/>
                </a:solidFill>
              </a:rPr>
              <a:t>: </a:t>
            </a:r>
            <a:r>
              <a:rPr lang="de-DE" sz="1800" u="sng" dirty="0">
                <a:solidFill>
                  <a:schemeClr val="hlink"/>
                </a:solidFill>
              </a:rPr>
              <a:t>https://www.burkharts.net/apps/blog/</a:t>
            </a:r>
            <a:endParaRPr sz="180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40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Goals of </a:t>
            </a:r>
            <a:r>
              <a:rPr lang="en-GB" dirty="0" err="1"/>
              <a:t>RxVMS</a:t>
            </a:r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297500" y="1307850"/>
            <a:ext cx="7038900" cy="2911200"/>
          </a:xfrm>
        </p:spPr>
        <p:txBody>
          <a:bodyPr/>
          <a:lstStyle/>
          <a:p>
            <a:pPr marL="488950" indent="-342900">
              <a:buFont typeface="+mj-lt"/>
              <a:buAutoNum type="arabicPeriod"/>
            </a:pPr>
            <a:r>
              <a:rPr lang="en-GB" dirty="0"/>
              <a:t>Easy to explore and to understand </a:t>
            </a:r>
            <a:br>
              <a:rPr lang="en-GB" dirty="0"/>
            </a:br>
            <a:r>
              <a:rPr lang="en-GB" sz="1000" dirty="0"/>
              <a:t>( given that you  have understood the concept of Streams )</a:t>
            </a:r>
            <a:endParaRPr lang="en-GB" dirty="0"/>
          </a:p>
          <a:p>
            <a:pPr marL="488950" indent="-342900">
              <a:buFont typeface="+mj-lt"/>
              <a:buAutoNum type="arabicPeriod"/>
            </a:pPr>
            <a:r>
              <a:rPr lang="en-GB" dirty="0"/>
              <a:t>No configuration by convention (violates 1)</a:t>
            </a:r>
          </a:p>
          <a:p>
            <a:pPr marL="488950" indent="-342900">
              <a:buFont typeface="+mj-lt"/>
              <a:buAutoNum type="arabicPeriod"/>
            </a:pPr>
            <a:r>
              <a:rPr lang="en-GB" dirty="0"/>
              <a:t>Avoiding black magic of a framework (violates 1)</a:t>
            </a:r>
          </a:p>
          <a:p>
            <a:pPr marL="488950" indent="-342900">
              <a:buFont typeface="+mj-lt"/>
              <a:buAutoNum type="arabicPeriod"/>
            </a:pPr>
            <a:r>
              <a:rPr lang="en-GB" dirty="0"/>
              <a:t>Encourage the feeling of work ownership when working on a team</a:t>
            </a:r>
          </a:p>
          <a:p>
            <a:pPr marL="488950" indent="-342900">
              <a:buFont typeface="+mj-lt"/>
              <a:buAutoNum type="arabicPeriod"/>
            </a:pPr>
            <a:r>
              <a:rPr lang="en-GB" dirty="0"/>
              <a:t>Clear separation of concerns</a:t>
            </a:r>
          </a:p>
          <a:p>
            <a:pPr marL="488950" indent="-342900">
              <a:buFont typeface="+mj-lt"/>
              <a:buAutoNum type="arabicPeriod"/>
            </a:pPr>
            <a:r>
              <a:rPr lang="en-GB" dirty="0"/>
              <a:t>Easy to test</a:t>
            </a:r>
          </a:p>
          <a:p>
            <a:pPr marL="488950" indent="-342900">
              <a:buFont typeface="+mj-lt"/>
              <a:buAutoNum type="arabicPeriod"/>
            </a:pPr>
            <a:r>
              <a:rPr lang="en-GB" dirty="0"/>
              <a:t>Able to scale</a:t>
            </a:r>
          </a:p>
          <a:p>
            <a:pPr marL="488950" indent="-342900">
              <a:buFont typeface="+mj-lt"/>
              <a:buAutoNum type="arabicPeriod"/>
            </a:pPr>
            <a:r>
              <a:rPr lang="en-GB" dirty="0"/>
              <a:t>Minimal boring boilerplate code</a:t>
            </a:r>
          </a:p>
          <a:p>
            <a:pPr marL="488950" indent="-342900">
              <a:buFont typeface="+mj-lt"/>
              <a:buAutoNum type="arabicPeriod"/>
            </a:pPr>
            <a:r>
              <a:rPr lang="en-GB" dirty="0"/>
              <a:t>Not too rigid to be flexible</a:t>
            </a:r>
          </a:p>
          <a:p>
            <a:pPr marL="488950" indent="-342900">
              <a:buFont typeface="+mj-lt"/>
              <a:buAutoNum type="arabicPeriod"/>
            </a:pPr>
            <a:r>
              <a:rPr lang="en-GB" dirty="0"/>
              <a:t>Fun to work with</a:t>
            </a:r>
          </a:p>
          <a:p>
            <a:pPr marL="488950" indent="-342900">
              <a:buFont typeface="+mj-lt"/>
              <a:buAutoNum type="arabicPeriod"/>
            </a:pPr>
            <a:endParaRPr lang="en-GB" dirty="0"/>
          </a:p>
          <a:p>
            <a:pPr marL="488950" indent="-342900">
              <a:buFont typeface="+mj-lt"/>
              <a:buAutoNum type="arabicPeriod"/>
            </a:pPr>
            <a:r>
              <a:rPr lang="en-GB" dirty="0"/>
              <a:t>Highly Reactive</a:t>
            </a:r>
          </a:p>
        </p:txBody>
      </p:sp>
    </p:spTree>
    <p:extLst>
      <p:ext uri="{BB962C8B-B14F-4D97-AF65-F5344CB8AC3E}">
        <p14:creationId xmlns:p14="http://schemas.microsoft.com/office/powerpoint/2010/main" val="14969551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500" y="290512"/>
            <a:ext cx="5715000" cy="456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563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80976" y="87897"/>
            <a:ext cx="7038900" cy="620763"/>
          </a:xfrm>
        </p:spPr>
        <p:txBody>
          <a:bodyPr/>
          <a:lstStyle/>
          <a:p>
            <a:r>
              <a:rPr lang="en-GB" dirty="0"/>
              <a:t>Structure of a </a:t>
            </a:r>
            <a:r>
              <a:rPr lang="en-GB" dirty="0" err="1"/>
              <a:t>RxVMS</a:t>
            </a:r>
            <a:r>
              <a:rPr lang="en-GB" dirty="0"/>
              <a:t> App</a:t>
            </a:r>
          </a:p>
        </p:txBody>
      </p:sp>
      <p:sp>
        <p:nvSpPr>
          <p:cNvPr id="3" name="Rechteck 2"/>
          <p:cNvSpPr/>
          <p:nvPr/>
        </p:nvSpPr>
        <p:spPr>
          <a:xfrm>
            <a:off x="1371600" y="887900"/>
            <a:ext cx="5500476" cy="963958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cap="all" dirty="0" err="1"/>
              <a:t>ViewS</a:t>
            </a:r>
            <a:endParaRPr lang="en-GB" sz="1100" cap="all" dirty="0"/>
          </a:p>
        </p:txBody>
      </p:sp>
      <p:sp>
        <p:nvSpPr>
          <p:cNvPr id="14" name="Abgerundetes Rechteck 13"/>
          <p:cNvSpPr/>
          <p:nvPr/>
        </p:nvSpPr>
        <p:spPr>
          <a:xfrm>
            <a:off x="1371600" y="2179635"/>
            <a:ext cx="5500476" cy="101242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cap="all" dirty="0" err="1"/>
              <a:t>ManagerS</a:t>
            </a:r>
            <a:endParaRPr lang="en-GB" sz="1100" cap="all" dirty="0"/>
          </a:p>
        </p:txBody>
      </p:sp>
      <p:sp>
        <p:nvSpPr>
          <p:cNvPr id="15" name="Ellipse 14"/>
          <p:cNvSpPr/>
          <p:nvPr/>
        </p:nvSpPr>
        <p:spPr>
          <a:xfrm>
            <a:off x="1371600" y="3615686"/>
            <a:ext cx="5500476" cy="969343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cap="all" dirty="0" err="1"/>
              <a:t>ServiceS</a:t>
            </a:r>
            <a:endParaRPr lang="en-GB" sz="1100" cap="all" dirty="0"/>
          </a:p>
        </p:txBody>
      </p:sp>
      <p:sp>
        <p:nvSpPr>
          <p:cNvPr id="35" name="Rechteck 34"/>
          <p:cNvSpPr/>
          <p:nvPr/>
        </p:nvSpPr>
        <p:spPr>
          <a:xfrm>
            <a:off x="7098030" y="884260"/>
            <a:ext cx="760836" cy="3714580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wordArtVert" rtlCol="0" anchor="ctr"/>
          <a:lstStyle/>
          <a:p>
            <a:pPr algn="ctr"/>
            <a:r>
              <a:rPr lang="en-GB" cap="all" dirty="0">
                <a:solidFill>
                  <a:schemeClr val="tx1"/>
                </a:solidFill>
              </a:rPr>
              <a:t>Domain Objects</a:t>
            </a:r>
          </a:p>
        </p:txBody>
      </p:sp>
      <p:sp>
        <p:nvSpPr>
          <p:cNvPr id="36" name="Rechteck 35"/>
          <p:cNvSpPr/>
          <p:nvPr/>
        </p:nvSpPr>
        <p:spPr>
          <a:xfrm>
            <a:off x="8191500" y="884261"/>
            <a:ext cx="731520" cy="2384719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wordArtVert" lIns="180000" rIns="36000" bIns="72000" rtlCol="0" anchor="ctr">
            <a:noAutofit/>
          </a:bodyPr>
          <a:lstStyle/>
          <a:p>
            <a:pPr algn="ctr">
              <a:lnSpc>
                <a:spcPts val="2600"/>
              </a:lnSpc>
            </a:pPr>
            <a:r>
              <a:rPr lang="en-GB" sz="1200" cap="all" dirty="0" err="1">
                <a:solidFill>
                  <a:schemeClr val="tx1"/>
                </a:solidFill>
              </a:rPr>
              <a:t>AggregatorsAdapters</a:t>
            </a:r>
            <a:endParaRPr lang="en-GB" sz="1200" cap="all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87670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Services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297500" y="1139483"/>
            <a:ext cx="7038900" cy="3339267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GB" dirty="0"/>
              <a:t>Encapsulate functionality beyond the Apps </a:t>
            </a:r>
            <a:r>
              <a:rPr lang="en-GB" dirty="0" err="1"/>
              <a:t>bounderies</a:t>
            </a:r>
            <a:r>
              <a:rPr lang="en-GB" dirty="0"/>
              <a:t> like:</a:t>
            </a:r>
          </a:p>
          <a:p>
            <a:pPr lvl="1">
              <a:lnSpc>
                <a:spcPct val="150000"/>
              </a:lnSpc>
            </a:pPr>
            <a:r>
              <a:rPr lang="en-GB" dirty="0"/>
              <a:t>REST APIs</a:t>
            </a:r>
          </a:p>
          <a:p>
            <a:pPr lvl="1">
              <a:lnSpc>
                <a:spcPct val="150000"/>
              </a:lnSpc>
            </a:pPr>
            <a:r>
              <a:rPr lang="en-GB" dirty="0"/>
              <a:t>Databases</a:t>
            </a:r>
          </a:p>
          <a:p>
            <a:pPr lvl="1">
              <a:lnSpc>
                <a:spcPct val="150000"/>
              </a:lnSpc>
            </a:pPr>
            <a:r>
              <a:rPr lang="en-GB" dirty="0"/>
              <a:t>OS Services like Contacts / Calendar</a:t>
            </a:r>
          </a:p>
          <a:p>
            <a:pPr lvl="1">
              <a:lnSpc>
                <a:spcPct val="150000"/>
              </a:lnSpc>
            </a:pPr>
            <a:r>
              <a:rPr lang="en-GB" dirty="0"/>
              <a:t>Hardware features like Location, acceleration sensors</a:t>
            </a:r>
            <a:br>
              <a:rPr lang="en-GB" dirty="0"/>
            </a:br>
            <a:endParaRPr lang="en-GB" dirty="0"/>
          </a:p>
          <a:p>
            <a:pPr>
              <a:lnSpc>
                <a:spcPct val="150000"/>
              </a:lnSpc>
            </a:pPr>
            <a:r>
              <a:rPr lang="en-GB" dirty="0"/>
              <a:t>Convert data from / to the external data format (e.g. JSON) to domain objects</a:t>
            </a:r>
          </a:p>
          <a:p>
            <a:pPr>
              <a:lnSpc>
                <a:spcPct val="150000"/>
              </a:lnSpc>
            </a:pPr>
            <a:r>
              <a:rPr lang="en-GB" dirty="0"/>
              <a:t>Don’t change any App State on their own</a:t>
            </a:r>
          </a:p>
          <a:p>
            <a:pPr>
              <a:lnSpc>
                <a:spcPct val="150000"/>
              </a:lnSpc>
            </a:pPr>
            <a:r>
              <a:rPr lang="en-GB" dirty="0"/>
              <a:t>Each Service should only wrap one external aspect.</a:t>
            </a:r>
          </a:p>
        </p:txBody>
      </p:sp>
    </p:spTree>
    <p:extLst>
      <p:ext uri="{BB962C8B-B14F-4D97-AF65-F5344CB8AC3E}">
        <p14:creationId xmlns:p14="http://schemas.microsoft.com/office/powerpoint/2010/main" val="18028272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Managers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297500" y="1005840"/>
            <a:ext cx="7038900" cy="38862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GB" dirty="0"/>
              <a:t>Wrap </a:t>
            </a:r>
            <a:r>
              <a:rPr lang="en-GB" b="1" dirty="0"/>
              <a:t>semantically related </a:t>
            </a:r>
            <a:r>
              <a:rPr lang="en-GB" dirty="0"/>
              <a:t>business logic e.g.</a:t>
            </a:r>
          </a:p>
          <a:p>
            <a:pPr lvl="1">
              <a:lnSpc>
                <a:spcPct val="100000"/>
              </a:lnSpc>
            </a:pPr>
            <a:r>
              <a:rPr lang="en-GB" dirty="0"/>
              <a:t>User Management/Authentication</a:t>
            </a:r>
          </a:p>
          <a:p>
            <a:pPr lvl="1">
              <a:lnSpc>
                <a:spcPct val="100000"/>
              </a:lnSpc>
            </a:pPr>
            <a:r>
              <a:rPr lang="en-GB" dirty="0"/>
              <a:t>Notification Management</a:t>
            </a:r>
          </a:p>
          <a:p>
            <a:pPr lvl="1">
              <a:lnSpc>
                <a:spcPct val="100000"/>
              </a:lnSpc>
            </a:pPr>
            <a:r>
              <a:rPr lang="en-GB" dirty="0"/>
              <a:t>Invoices</a:t>
            </a:r>
            <a:br>
              <a:rPr lang="en-GB" dirty="0"/>
            </a:br>
            <a:endParaRPr lang="en-GB" dirty="0"/>
          </a:p>
          <a:p>
            <a:pPr marL="444500" indent="-285750">
              <a:lnSpc>
                <a:spcPct val="150000"/>
              </a:lnSpc>
            </a:pPr>
            <a:r>
              <a:rPr lang="en-GB" dirty="0"/>
              <a:t>No direct mapping to a specific View (Managers ≠ </a:t>
            </a:r>
            <a:r>
              <a:rPr lang="en-GB" dirty="0" err="1"/>
              <a:t>ViewModel</a:t>
            </a:r>
            <a:r>
              <a:rPr lang="en-GB" dirty="0"/>
              <a:t>)</a:t>
            </a:r>
          </a:p>
          <a:p>
            <a:pPr marL="444500" indent="-285750">
              <a:lnSpc>
                <a:spcPct val="150000"/>
              </a:lnSpc>
            </a:pPr>
            <a:r>
              <a:rPr lang="en-GB" dirty="0"/>
              <a:t>Often provide CRUD functionality for domain objects</a:t>
            </a:r>
          </a:p>
          <a:p>
            <a:pPr marL="444500" indent="-285750">
              <a:lnSpc>
                <a:spcPct val="150000"/>
              </a:lnSpc>
            </a:pPr>
            <a:r>
              <a:rPr lang="en-GB" dirty="0"/>
              <a:t>Implement any (business) logic that change App State</a:t>
            </a:r>
          </a:p>
          <a:p>
            <a:pPr marL="444500" indent="-285750">
              <a:lnSpc>
                <a:spcPct val="150000"/>
              </a:lnSpc>
            </a:pPr>
            <a:r>
              <a:rPr lang="en-GB" dirty="0"/>
              <a:t> Therefore use Services / other Managers</a:t>
            </a:r>
            <a:br>
              <a:rPr lang="en-GB" dirty="0"/>
            </a:br>
            <a:endParaRPr lang="en-GB" dirty="0"/>
          </a:p>
          <a:p>
            <a:pPr marL="444500" indent="-285750">
              <a:lnSpc>
                <a:spcPct val="150000"/>
              </a:lnSpc>
            </a:pPr>
            <a:r>
              <a:rPr lang="en-GB" dirty="0"/>
              <a:t>Provide Commands/ Data Streams for the UI</a:t>
            </a:r>
          </a:p>
          <a:p>
            <a:pPr marL="444500" indent="-285750">
              <a:lnSpc>
                <a:spcPct val="150000"/>
              </a:lnSpc>
            </a:pPr>
            <a:r>
              <a:rPr lang="en-GB" dirty="0"/>
              <a:t>Are accessed by </a:t>
            </a:r>
            <a:r>
              <a:rPr lang="en-GB" dirty="0" err="1"/>
              <a:t>ServiceLocator</a:t>
            </a:r>
            <a:r>
              <a:rPr lang="en-GB" dirty="0"/>
              <a:t> or DI.</a:t>
            </a:r>
          </a:p>
        </p:txBody>
      </p:sp>
    </p:spTree>
    <p:extLst>
      <p:ext uri="{BB962C8B-B14F-4D97-AF65-F5344CB8AC3E}">
        <p14:creationId xmlns:p14="http://schemas.microsoft.com/office/powerpoint/2010/main" val="6922331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Views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297500" y="1021080"/>
            <a:ext cx="7191180" cy="3817620"/>
          </a:xfrm>
        </p:spPr>
        <p:txBody>
          <a:bodyPr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-GB" sz="1400" dirty="0"/>
              <a:t>Full Page or Custom View</a:t>
            </a:r>
          </a:p>
          <a:p>
            <a:pPr>
              <a:lnSpc>
                <a:spcPct val="150000"/>
              </a:lnSpc>
            </a:pPr>
            <a:r>
              <a:rPr lang="en-GB" sz="1400" b="1" dirty="0"/>
              <a:t>Are self responsible </a:t>
            </a:r>
          </a:p>
          <a:p>
            <a:pPr>
              <a:lnSpc>
                <a:spcPct val="150000"/>
              </a:lnSpc>
            </a:pPr>
            <a:r>
              <a:rPr lang="en-GB" sz="1400" dirty="0"/>
              <a:t>Select which data they need from </a:t>
            </a:r>
            <a:r>
              <a:rPr lang="en-GB" sz="1400" b="1" dirty="0"/>
              <a:t>Managers</a:t>
            </a:r>
            <a:r>
              <a:rPr lang="en-GB" sz="1400" dirty="0"/>
              <a:t> or directly from </a:t>
            </a:r>
            <a:r>
              <a:rPr lang="en-GB" sz="1400" b="1" dirty="0"/>
              <a:t>Services </a:t>
            </a:r>
            <a:r>
              <a:rPr lang="en-GB" sz="1400" dirty="0"/>
              <a:t>typically by listening on Streams</a:t>
            </a:r>
            <a:endParaRPr lang="en-GB" sz="1400" b="1" dirty="0"/>
          </a:p>
          <a:p>
            <a:pPr>
              <a:lnSpc>
                <a:spcPct val="150000"/>
              </a:lnSpc>
            </a:pPr>
            <a:r>
              <a:rPr lang="en-GB" sz="1400" dirty="0"/>
              <a:t>Modify data by using </a:t>
            </a:r>
            <a:r>
              <a:rPr lang="en-GB" sz="1400" b="1" dirty="0"/>
              <a:t>Commands</a:t>
            </a:r>
            <a:r>
              <a:rPr lang="en-GB" sz="1400" dirty="0"/>
              <a:t> in </a:t>
            </a:r>
            <a:r>
              <a:rPr lang="en-GB" sz="1400" b="1" dirty="0"/>
              <a:t>Managers</a:t>
            </a:r>
          </a:p>
          <a:p>
            <a:pPr>
              <a:lnSpc>
                <a:spcPct val="150000"/>
              </a:lnSpc>
            </a:pPr>
            <a:endParaRPr lang="en-GB" sz="1400" dirty="0"/>
          </a:p>
          <a:p>
            <a:pPr>
              <a:lnSpc>
                <a:spcPct val="150000"/>
              </a:lnSpc>
            </a:pPr>
            <a:r>
              <a:rPr lang="en-GB" sz="1400" b="1" dirty="0"/>
              <a:t>Don’t modify</a:t>
            </a:r>
            <a:r>
              <a:rPr lang="en-GB" sz="1400" dirty="0"/>
              <a:t> </a:t>
            </a:r>
            <a:r>
              <a:rPr lang="en-GB" sz="1400" b="1" dirty="0"/>
              <a:t>data / state </a:t>
            </a:r>
            <a:r>
              <a:rPr lang="en-GB" sz="1400" dirty="0"/>
              <a:t>by using Services</a:t>
            </a:r>
          </a:p>
          <a:p>
            <a:pPr>
              <a:lnSpc>
                <a:spcPct val="150000"/>
              </a:lnSpc>
            </a:pPr>
            <a:r>
              <a:rPr lang="en-GB" sz="1400" b="1" dirty="0"/>
              <a:t>Don’t change any state </a:t>
            </a:r>
            <a:r>
              <a:rPr lang="en-GB" sz="1400" dirty="0"/>
              <a:t>that isn’t related to task the View is made for, that is the duty of business logic inside Managers</a:t>
            </a:r>
          </a:p>
        </p:txBody>
      </p:sp>
    </p:spTree>
    <p:extLst>
      <p:ext uri="{BB962C8B-B14F-4D97-AF65-F5344CB8AC3E}">
        <p14:creationId xmlns:p14="http://schemas.microsoft.com/office/powerpoint/2010/main" val="27948710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97500" y="139650"/>
            <a:ext cx="7038900" cy="573990"/>
          </a:xfrm>
        </p:spPr>
        <p:txBody>
          <a:bodyPr/>
          <a:lstStyle/>
          <a:p>
            <a:r>
              <a:rPr lang="en-GB" dirty="0"/>
              <a:t>Domain Objects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297500" y="680745"/>
            <a:ext cx="7038900" cy="1249680"/>
          </a:xfrm>
        </p:spPr>
        <p:txBody>
          <a:bodyPr>
            <a:normAutofit lnSpcReduction="10000"/>
          </a:bodyPr>
          <a:lstStyle/>
          <a:p>
            <a:r>
              <a:rPr lang="en-GB" dirty="0"/>
              <a:t>Objects that represent real world objects or abstract concepts from the application domain such as: users, invoices, tickets</a:t>
            </a:r>
          </a:p>
          <a:p>
            <a:r>
              <a:rPr lang="en-GB" dirty="0"/>
              <a:t>If they have methods, they  ONLY change their own internal state, never any other objects</a:t>
            </a:r>
          </a:p>
          <a:p>
            <a:r>
              <a:rPr lang="en-GB" dirty="0"/>
              <a:t>Often provide factory functions like to/from JSON that Services can use.</a:t>
            </a:r>
          </a:p>
        </p:txBody>
      </p:sp>
      <p:sp>
        <p:nvSpPr>
          <p:cNvPr id="4" name="Titel 1"/>
          <p:cNvSpPr txBox="1">
            <a:spLocks/>
          </p:cNvSpPr>
          <p:nvPr/>
        </p:nvSpPr>
        <p:spPr>
          <a:xfrm>
            <a:off x="1297500" y="1897530"/>
            <a:ext cx="7038900" cy="573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GB" dirty="0"/>
              <a:t>Aggregators</a:t>
            </a:r>
          </a:p>
        </p:txBody>
      </p:sp>
      <p:sp>
        <p:nvSpPr>
          <p:cNvPr id="5" name="Textplatzhalter 2"/>
          <p:cNvSpPr txBox="1">
            <a:spLocks/>
          </p:cNvSpPr>
          <p:nvPr/>
        </p:nvSpPr>
        <p:spPr>
          <a:xfrm>
            <a:off x="1297500" y="2471520"/>
            <a:ext cx="7038900" cy="675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ontserrat"/>
              <a:buChar char="●"/>
              <a:defRPr sz="13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Montserrat"/>
              <a:buChar char="■"/>
              <a:defRPr sz="1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GB" dirty="0"/>
              <a:t>Wrap multiple Domain Objects so that they can be passed over a Stream as one entity. This can be Lists, Tuples or custom Objects</a:t>
            </a:r>
          </a:p>
        </p:txBody>
      </p:sp>
      <p:sp>
        <p:nvSpPr>
          <p:cNvPr id="6" name="Titel 1"/>
          <p:cNvSpPr txBox="1">
            <a:spLocks/>
          </p:cNvSpPr>
          <p:nvPr/>
        </p:nvSpPr>
        <p:spPr>
          <a:xfrm>
            <a:off x="1236540" y="3147210"/>
            <a:ext cx="7038900" cy="573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GB" dirty="0"/>
              <a:t>Adapters</a:t>
            </a:r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236540" y="3721200"/>
            <a:ext cx="7038900" cy="1046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ontserrat"/>
              <a:buChar char="●"/>
              <a:defRPr sz="13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Montserrat"/>
              <a:buChar char="■"/>
              <a:defRPr sz="1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GB" dirty="0"/>
              <a:t>If data conversion from the type of a Domain Object is too complex to be used by a View, the Domain Object can be wrapped inside a Adapter that encapsulates the conversion  </a:t>
            </a:r>
          </a:p>
          <a:p>
            <a:r>
              <a:rPr lang="en-GB" dirty="0"/>
              <a:t>Rarely needed in Flutter </a:t>
            </a:r>
            <a:r>
              <a:rPr lang="de-DE" dirty="0"/>
              <a:t>😉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41859598"/>
      </p:ext>
    </p:extLst>
  </p:cSld>
  <p:clrMapOvr>
    <a:masterClrMapping/>
  </p:clrMapOvr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854</Words>
  <Application>Microsoft Office PowerPoint</Application>
  <PresentationFormat>Bildschirmpräsentation (16:9)</PresentationFormat>
  <Paragraphs>158</Paragraphs>
  <Slides>21</Slides>
  <Notes>6</Notes>
  <HiddenSlides>0</HiddenSlides>
  <MMClips>2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21</vt:i4>
      </vt:variant>
    </vt:vector>
  </HeadingPairs>
  <TitlesOfParts>
    <vt:vector size="26" baseType="lpstr">
      <vt:lpstr>Arial</vt:lpstr>
      <vt:lpstr>Lato</vt:lpstr>
      <vt:lpstr>Montserrat</vt:lpstr>
      <vt:lpstr>Fira Code Medium</vt:lpstr>
      <vt:lpstr>Focus</vt:lpstr>
      <vt:lpstr>RxVMS A practical reactive architecture for Flutter</vt:lpstr>
      <vt:lpstr>Why another architecture?</vt:lpstr>
      <vt:lpstr>Goals of RxVMS</vt:lpstr>
      <vt:lpstr>PowerPoint-Präsentation</vt:lpstr>
      <vt:lpstr>Structure of a RxVMS App</vt:lpstr>
      <vt:lpstr>Services</vt:lpstr>
      <vt:lpstr>Managers</vt:lpstr>
      <vt:lpstr>Views</vt:lpstr>
      <vt:lpstr>Domain Objects</vt:lpstr>
      <vt:lpstr>Interactions inside an RxVMS App</vt:lpstr>
      <vt:lpstr>Building blocks: ServiceLocator GetIt</vt:lpstr>
      <vt:lpstr>Building blocks: RxCommand</vt:lpstr>
      <vt:lpstr>RxCommand  usage</vt:lpstr>
      <vt:lpstr>The self responsible Widget</vt:lpstr>
      <vt:lpstr>A real-world project  using RxVMS:  JoinOrCreate  http://joinorcreate.com/</vt:lpstr>
      <vt:lpstr>Project structure</vt:lpstr>
      <vt:lpstr>ListView with search field</vt:lpstr>
      <vt:lpstr>Uploading Image</vt:lpstr>
      <vt:lpstr>Deleting Events</vt:lpstr>
      <vt:lpstr>Resources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Flutter 101 </dc:title>
  <dc:creator>Thomas Burkhart</dc:creator>
  <cp:lastModifiedBy>Thomas Burkhart</cp:lastModifiedBy>
  <cp:revision>110</cp:revision>
  <dcterms:modified xsi:type="dcterms:W3CDTF">2018-09-24T15:15:09Z</dcterms:modified>
</cp:coreProperties>
</file>